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61"/>
  </p:notesMasterIdLst>
  <p:sldIdLst>
    <p:sldId id="256" r:id="rId5"/>
    <p:sldId id="268" r:id="rId6"/>
    <p:sldId id="269" r:id="rId7"/>
    <p:sldId id="270" r:id="rId8"/>
    <p:sldId id="341" r:id="rId9"/>
    <p:sldId id="271" r:id="rId10"/>
    <p:sldId id="295" r:id="rId11"/>
    <p:sldId id="316" r:id="rId12"/>
    <p:sldId id="300" r:id="rId13"/>
    <p:sldId id="275" r:id="rId14"/>
    <p:sldId id="305" r:id="rId15"/>
    <p:sldId id="307" r:id="rId16"/>
    <p:sldId id="327" r:id="rId17"/>
    <p:sldId id="334" r:id="rId18"/>
    <p:sldId id="335" r:id="rId19"/>
    <p:sldId id="301" r:id="rId20"/>
    <p:sldId id="278" r:id="rId21"/>
    <p:sldId id="329" r:id="rId22"/>
    <p:sldId id="339" r:id="rId23"/>
    <p:sldId id="346" r:id="rId24"/>
    <p:sldId id="340" r:id="rId25"/>
    <p:sldId id="355" r:id="rId26"/>
    <p:sldId id="365" r:id="rId27"/>
    <p:sldId id="364" r:id="rId28"/>
    <p:sldId id="366" r:id="rId29"/>
    <p:sldId id="359" r:id="rId30"/>
    <p:sldId id="367" r:id="rId31"/>
    <p:sldId id="376" r:id="rId32"/>
    <p:sldId id="380" r:id="rId33"/>
    <p:sldId id="390" r:id="rId34"/>
    <p:sldId id="369" r:id="rId35"/>
    <p:sldId id="371" r:id="rId36"/>
    <p:sldId id="375" r:id="rId37"/>
    <p:sldId id="387" r:id="rId38"/>
    <p:sldId id="392" r:id="rId39"/>
    <p:sldId id="391" r:id="rId40"/>
    <p:sldId id="397" r:id="rId41"/>
    <p:sldId id="394" r:id="rId42"/>
    <p:sldId id="393" r:id="rId43"/>
    <p:sldId id="395" r:id="rId44"/>
    <p:sldId id="370" r:id="rId45"/>
    <p:sldId id="317" r:id="rId46"/>
    <p:sldId id="373" r:id="rId47"/>
    <p:sldId id="379" r:id="rId48"/>
    <p:sldId id="386" r:id="rId49"/>
    <p:sldId id="388" r:id="rId50"/>
    <p:sldId id="396" r:id="rId51"/>
    <p:sldId id="378" r:id="rId52"/>
    <p:sldId id="368" r:id="rId53"/>
    <p:sldId id="362" r:id="rId54"/>
    <p:sldId id="363" r:id="rId55"/>
    <p:sldId id="361" r:id="rId56"/>
    <p:sldId id="351" r:id="rId57"/>
    <p:sldId id="358" r:id="rId58"/>
    <p:sldId id="350" r:id="rId59"/>
    <p:sldId id="354" r:id="rId60"/>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305820C-A2A0-41EF-8B4D-D7F8634FD4C4}">
          <p14:sldIdLst>
            <p14:sldId id="256"/>
          </p14:sldIdLst>
        </p14:section>
        <p14:section name="Contextual Challenge" id="{D88B250B-48A2-4202-AB31-D6FD625A71FF}">
          <p14:sldIdLst>
            <p14:sldId id="268"/>
            <p14:sldId id="269"/>
            <p14:sldId id="270"/>
          </p14:sldIdLst>
        </p14:section>
        <p14:section name="Investigation" id="{03ED694E-6666-4C25-BC19-48ACEB3B2878}">
          <p14:sldIdLst>
            <p14:sldId id="341"/>
            <p14:sldId id="271"/>
            <p14:sldId id="295"/>
            <p14:sldId id="316"/>
            <p14:sldId id="300"/>
            <p14:sldId id="275"/>
            <p14:sldId id="305"/>
            <p14:sldId id="307"/>
            <p14:sldId id="327"/>
            <p14:sldId id="334"/>
            <p14:sldId id="335"/>
            <p14:sldId id="301"/>
          </p14:sldIdLst>
        </p14:section>
        <p14:section name="Product Specification" id="{DA13620D-1F64-48D6-91B2-18F2157DF6F0}">
          <p14:sldIdLst>
            <p14:sldId id="278"/>
            <p14:sldId id="329"/>
          </p14:sldIdLst>
        </p14:section>
        <p14:section name="Design Ideas" id="{A635A56E-121E-4FA1-9BDD-EA6D4584B2EF}">
          <p14:sldIdLst>
            <p14:sldId id="339"/>
            <p14:sldId id="346"/>
            <p14:sldId id="340"/>
            <p14:sldId id="355"/>
            <p14:sldId id="365"/>
            <p14:sldId id="364"/>
            <p14:sldId id="366"/>
            <p14:sldId id="359"/>
          </p14:sldIdLst>
        </p14:section>
        <p14:section name="Modification" id="{1635B90C-E4DC-4074-9B0B-788E6212CE73}">
          <p14:sldIdLst>
            <p14:sldId id="367"/>
            <p14:sldId id="376"/>
            <p14:sldId id="380"/>
            <p14:sldId id="390"/>
            <p14:sldId id="369"/>
            <p14:sldId id="371"/>
            <p14:sldId id="375"/>
          </p14:sldIdLst>
        </p14:section>
        <p14:section name="Prototyping" id="{13E94052-70F9-4A63-873F-97947A319DA7}">
          <p14:sldIdLst>
            <p14:sldId id="387"/>
            <p14:sldId id="392"/>
            <p14:sldId id="391"/>
            <p14:sldId id="397"/>
            <p14:sldId id="394"/>
            <p14:sldId id="393"/>
            <p14:sldId id="395"/>
            <p14:sldId id="370"/>
            <p14:sldId id="317"/>
            <p14:sldId id="373"/>
            <p14:sldId id="379"/>
            <p14:sldId id="386"/>
            <p14:sldId id="388"/>
          </p14:sldIdLst>
        </p14:section>
        <p14:section name="REMOVED SLIDES" id="{233EB952-8F37-4672-9A1F-11090CE62B49}">
          <p14:sldIdLst>
            <p14:sldId id="396"/>
            <p14:sldId id="378"/>
            <p14:sldId id="368"/>
            <p14:sldId id="362"/>
            <p14:sldId id="363"/>
            <p14:sldId id="361"/>
            <p14:sldId id="351"/>
            <p14:sldId id="358"/>
            <p14:sldId id="350"/>
            <p14:sldId id="3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hngjoon Koh" initials="KK" lastIdx="7" clrIdx="0">
    <p:extLst>
      <p:ext uri="{19B8F6BF-5375-455C-9EA6-DF929625EA0E}">
        <p15:presenceInfo xmlns:p15="http://schemas.microsoft.com/office/powerpoint/2012/main" userId="S::016887@brightoncollege.ae::55389d5e-0fdf-4b0d-a079-b265832cbae9" providerId="AD"/>
      </p:ext>
    </p:extLst>
  </p:cmAuthor>
  <p:cmAuthor id="2" name="Sarah Nicholl" initials="SN" lastIdx="1" clrIdx="1">
    <p:extLst>
      <p:ext uri="{19B8F6BF-5375-455C-9EA6-DF929625EA0E}">
        <p15:presenceInfo xmlns:p15="http://schemas.microsoft.com/office/powerpoint/2012/main" userId="S::snicholl@brightoncollege.ae::9a2fd367-d450-4c74-9728-505ecb6c10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41150E-268D-4589-9DEB-FD573FF26B83}" v="1" dt="2020-06-09T18:42:26.735"/>
    <p1510:client id="{A5313399-E9BB-4DCC-9040-5AD4BBAFD94F}" v="1" dt="2020-06-09T16:19:18.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079" autoAdjust="0"/>
    <p:restoredTop sz="94796" autoAdjust="0"/>
  </p:normalViewPr>
  <p:slideViewPr>
    <p:cSldViewPr snapToGrid="0">
      <p:cViewPr varScale="1">
        <p:scale>
          <a:sx n="57" d="100"/>
          <a:sy n="57" d="100"/>
        </p:scale>
        <p:origin x="252" y="48"/>
      </p:cViewPr>
      <p:guideLst/>
    </p:cSldViewPr>
  </p:slideViewPr>
  <p:outlineViewPr>
    <p:cViewPr>
      <p:scale>
        <a:sx n="33" d="100"/>
        <a:sy n="33" d="100"/>
      </p:scale>
      <p:origin x="0" y="-817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Nicholl" userId="S::snicholl@brightoncollege.ae::9a2fd367-d450-4c74-9728-505ecb6c1039" providerId="AD" clId="Web-{A5313399-E9BB-4DCC-9040-5AD4BBAFD94F}"/>
    <pc:docChg chg="">
      <pc:chgData name="Sarah Nicholl" userId="S::snicholl@brightoncollege.ae::9a2fd367-d450-4c74-9728-505ecb6c1039" providerId="AD" clId="Web-{A5313399-E9BB-4DCC-9040-5AD4BBAFD94F}" dt="2020-06-09T16:19:18.884" v="0"/>
      <pc:docMkLst>
        <pc:docMk/>
      </pc:docMkLst>
      <pc:sldChg chg="addCm">
        <pc:chgData name="Sarah Nicholl" userId="S::snicholl@brightoncollege.ae::9a2fd367-d450-4c74-9728-505ecb6c1039" providerId="AD" clId="Web-{A5313399-E9BB-4DCC-9040-5AD4BBAFD94F}" dt="2020-06-09T16:19:18.884" v="0"/>
        <pc:sldMkLst>
          <pc:docMk/>
          <pc:sldMk cId="2276967152" sldId="272"/>
        </pc:sldMkLst>
      </pc:sldChg>
    </pc:docChg>
  </pc:docChgLst>
  <pc:docChgLst>
    <pc:chgData name="Kahngjoon Koh" userId="S::016887@brightoncollege.ae::55389d5e-0fdf-4b0d-a079-b265832cbae9" providerId="AD" clId="Web-{9941150E-268D-4589-9DEB-FD573FF26B83}"/>
    <pc:docChg chg="">
      <pc:chgData name="Kahngjoon Koh" userId="S::016887@brightoncollege.ae::55389d5e-0fdf-4b0d-a079-b265832cbae9" providerId="AD" clId="Web-{9941150E-268D-4589-9DEB-FD573FF26B83}" dt="2020-06-09T18:42:26.735" v="0"/>
      <pc:docMkLst>
        <pc:docMk/>
      </pc:docMkLst>
      <pc:sldChg chg="addCm">
        <pc:chgData name="Kahngjoon Koh" userId="S::016887@brightoncollege.ae::55389d5e-0fdf-4b0d-a079-b265832cbae9" providerId="AD" clId="Web-{9941150E-268D-4589-9DEB-FD573FF26B83}" dt="2020-06-09T18:42:26.735" v="0"/>
        <pc:sldMkLst>
          <pc:docMk/>
          <pc:sldMk cId="2276967152" sldId="27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dirty="0"/>
              <a:t>How do you think about your knowledge of climate emergency? (24 responses)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(poor)</c:v>
                </c:pt>
                <c:pt idx="1">
                  <c:v>2</c:v>
                </c:pt>
                <c:pt idx="2">
                  <c:v>3</c:v>
                </c:pt>
                <c:pt idx="3">
                  <c:v>4</c:v>
                </c:pt>
                <c:pt idx="4">
                  <c:v>5 (good)</c:v>
                </c:pt>
              </c:strCache>
            </c:strRef>
          </c:cat>
          <c:val>
            <c:numRef>
              <c:f>Sheet1!$B$2:$B$6</c:f>
              <c:numCache>
                <c:formatCode>General</c:formatCode>
                <c:ptCount val="5"/>
                <c:pt idx="0">
                  <c:v>9</c:v>
                </c:pt>
                <c:pt idx="1">
                  <c:v>1</c:v>
                </c:pt>
                <c:pt idx="2">
                  <c:v>4</c:v>
                </c:pt>
                <c:pt idx="3">
                  <c:v>8</c:v>
                </c:pt>
                <c:pt idx="4">
                  <c:v>2</c:v>
                </c:pt>
              </c:numCache>
            </c:numRef>
          </c:val>
          <c:extLst>
            <c:ext xmlns:c16="http://schemas.microsoft.com/office/drawing/2014/chart" uri="{C3380CC4-5D6E-409C-BE32-E72D297353CC}">
              <c16:uniqueId val="{00000000-1D05-43AF-ACDD-974FD703EBAE}"/>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How</a:t>
            </a:r>
            <a:r>
              <a:rPr lang="en-US" sz="1200" baseline="0" dirty="0"/>
              <a:t> serious is climate emergency to you? (24 responses)</a:t>
            </a:r>
            <a:endParaRPr lang="en-US" sz="1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(not serious</c:v>
                </c:pt>
                <c:pt idx="1">
                  <c:v>2</c:v>
                </c:pt>
                <c:pt idx="2">
                  <c:v>3</c:v>
                </c:pt>
                <c:pt idx="3">
                  <c:v>4</c:v>
                </c:pt>
                <c:pt idx="4">
                  <c:v>5 (very serious)</c:v>
                </c:pt>
              </c:strCache>
            </c:strRef>
          </c:cat>
          <c:val>
            <c:numRef>
              <c:f>Sheet1!$B$2:$B$6</c:f>
              <c:numCache>
                <c:formatCode>General</c:formatCode>
                <c:ptCount val="5"/>
                <c:pt idx="0">
                  <c:v>6</c:v>
                </c:pt>
                <c:pt idx="1">
                  <c:v>2</c:v>
                </c:pt>
                <c:pt idx="2">
                  <c:v>3</c:v>
                </c:pt>
                <c:pt idx="3">
                  <c:v>1</c:v>
                </c:pt>
                <c:pt idx="4">
                  <c:v>12</c:v>
                </c:pt>
              </c:numCache>
            </c:numRef>
          </c:val>
          <c:extLst>
            <c:ext xmlns:c16="http://schemas.microsoft.com/office/drawing/2014/chart" uri="{C3380CC4-5D6E-409C-BE32-E72D297353CC}">
              <c16:uniqueId val="{00000000-D4E9-4BBE-8B38-7FEA526FB3F3}"/>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Current Interests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49441981348417"/>
          <c:y val="0.16412122619900246"/>
          <c:w val="0.49136158776786309"/>
          <c:h val="0.70407624598602414"/>
        </c:manualLayout>
      </c:layout>
      <c:pieChart>
        <c:varyColors val="1"/>
        <c:ser>
          <c:idx val="0"/>
          <c:order val="0"/>
          <c:tx>
            <c:strRef>
              <c:f>Sheet1!$B$1</c:f>
              <c:strCache>
                <c:ptCount val="1"/>
                <c:pt idx="0">
                  <c:v>Current Interests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0B5-4115-9626-659628CB7A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0B5-4115-9626-659628CB7A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0B5-4115-9626-659628CB7A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0B5-4115-9626-659628CB7A6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0B5-4115-9626-659628CB7A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Sheet1!$B$2:$B$6</c:f>
              <c:numCache>
                <c:formatCode>General</c:formatCode>
                <c:ptCount val="5"/>
                <c:pt idx="0">
                  <c:v>5</c:v>
                </c:pt>
                <c:pt idx="1">
                  <c:v>4</c:v>
                </c:pt>
                <c:pt idx="2">
                  <c:v>3</c:v>
                </c:pt>
                <c:pt idx="3">
                  <c:v>2</c:v>
                </c:pt>
                <c:pt idx="4">
                  <c:v>5</c:v>
                </c:pt>
              </c:numCache>
            </c:numRef>
          </c:val>
          <c:extLst>
            <c:ext xmlns:c16="http://schemas.microsoft.com/office/drawing/2014/chart" uri="{C3380CC4-5D6E-409C-BE32-E72D297353CC}">
              <c16:uniqueId val="{0000000A-30B5-4115-9626-659628CB7A64}"/>
            </c:ext>
          </c:extLst>
        </c:ser>
        <c:ser>
          <c:idx val="1"/>
          <c:order val="1"/>
          <c:tx>
            <c:strRef>
              <c:f>Sheet1!$C$1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B-6F26-4387-904F-50870EF332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D-6F26-4387-904F-50870EF332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F-6F26-4387-904F-50870EF3328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1-6F26-4387-904F-50870EF3328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3-6F26-4387-904F-50870EF3328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Sheet1!$C$2:$C$6</c:f>
              <c:numCache>
                <c:formatCode>General</c:formatCode>
                <c:ptCount val="5"/>
                <c:pt idx="4">
                  <c:v>0</c:v>
                </c:pt>
              </c:numCache>
            </c:numRef>
          </c:val>
          <c:extLst>
            <c:ext xmlns:c16="http://schemas.microsoft.com/office/drawing/2014/chart" uri="{C3380CC4-5D6E-409C-BE32-E72D297353CC}">
              <c16:uniqueId val="{0000000C-C035-459C-952E-A46D4102EE8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0282334491492484"/>
          <c:y val="0.15662809667958619"/>
          <c:w val="0.3780114954740042"/>
          <c:h val="0.707903943807236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r>
              <a:rPr lang="en-US" sz="1400" dirty="0"/>
              <a:t>Sustainable actions taken</a:t>
            </a:r>
            <a:endParaRPr lang="en-GB" sz="1400" dirty="0"/>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1341161356546306"/>
          <c:w val="1"/>
          <c:h val="0.67810140471628144"/>
        </c:manualLayout>
      </c:layout>
      <c:ofPieChart>
        <c:ofPieType val="pie"/>
        <c:varyColors val="1"/>
        <c:ser>
          <c:idx val="0"/>
          <c:order val="0"/>
          <c:tx>
            <c:strRef>
              <c:f>Sheet1!$B$1</c:f>
              <c:strCache>
                <c:ptCount val="1"/>
                <c:pt idx="0">
                  <c:v>Sustainable actions taken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FD6-4F15-90E8-0B70AB44E7B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FD6-4F15-90E8-0B70AB44E7B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FD6-4F15-90E8-0B70AB44E7B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FD6-4F15-90E8-0B70AB44E7B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FD6-4F15-90E8-0B70AB44E7B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FD6-4F15-90E8-0B70AB44E7B9}"/>
              </c:ext>
            </c:extLst>
          </c:dPt>
          <c:dLbls>
            <c:dLbl>
              <c:idx val="3"/>
              <c:layout>
                <c:manualLayout>
                  <c:x val="-7.4036677886819228E-3"/>
                  <c:y val="5.1082054673082897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9863"/>
                        <a:gd name="adj2" fmla="val 66126"/>
                      </a:avLst>
                    </a:prstGeom>
                    <a:noFill/>
                    <a:ln>
                      <a:noFill/>
                    </a:ln>
                  </c15:spPr>
                </c:ext>
                <c:ext xmlns:c16="http://schemas.microsoft.com/office/drawing/2014/chart" uri="{C3380CC4-5D6E-409C-BE32-E72D297353CC}">
                  <c16:uniqueId val="{00000007-4FD6-4F15-90E8-0B70AB44E7B9}"/>
                </c:ext>
              </c:extLst>
            </c:dLbl>
            <c:dLbl>
              <c:idx val="4"/>
              <c:layout>
                <c:manualLayout>
                  <c:x val="0.1456054665107426"/>
                  <c:y val="-3.5757438271158119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9093"/>
                        <a:gd name="adj2" fmla="val -64835"/>
                      </a:avLst>
                    </a:prstGeom>
                    <a:noFill/>
                    <a:ln>
                      <a:noFill/>
                    </a:ln>
                  </c15:spPr>
                </c:ext>
                <c:ext xmlns:c16="http://schemas.microsoft.com/office/drawing/2014/chart" uri="{C3380CC4-5D6E-409C-BE32-E72D297353CC}">
                  <c16:uniqueId val="{00000009-4FD6-4F15-90E8-0B70AB44E7B9}"/>
                </c:ext>
              </c:extLst>
            </c:dLbl>
            <c:dLbl>
              <c:idx val="5"/>
              <c:layout>
                <c:manualLayout>
                  <c:x val="-0.16658242808434662"/>
                  <c:y val="0.14302995419508358"/>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r>
                      <a:rPr lang="en-US" dirty="0"/>
                      <a:t>Reduce Reuse Recycle</a:t>
                    </a:r>
                    <a:r>
                      <a:rPr lang="en-US" baseline="0" dirty="0"/>
                      <a:t>
</a:t>
                    </a:r>
                    <a:fld id="{7B44EFBB-678B-41F8-9C15-B59BE335E473}" type="PERCENTAGE">
                      <a:rPr lang="en-US" baseline="0" dirty="0"/>
                      <a:pPr>
                        <a:defRPr/>
                      </a:pPr>
                      <a:t>[PERCENTAGE]</a:t>
                    </a:fld>
                    <a:endParaRPr lang="en-US" baseline="0" dirty="0"/>
                  </a:p>
                </c:rich>
              </c:tx>
              <c:spPr>
                <a:xfrm>
                  <a:off x="1563885" y="1245368"/>
                  <a:ext cx="1599666" cy="573233"/>
                </a:xfrm>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6578"/>
                        <a:gd name="adj2" fmla="val -63979"/>
                      </a:avLst>
                    </a:prstGeom>
                    <a:noFill/>
                    <a:ln>
                      <a:noFill/>
                    </a:ln>
                  </c15:spPr>
                  <c15:layout>
                    <c:manualLayout>
                      <c:w val="0.31085047350439104"/>
                      <c:h val="0.2305666970745669"/>
                    </c:manualLayout>
                  </c15:layout>
                  <c15:dlblFieldTable/>
                  <c15:showDataLabelsRange val="0"/>
                </c:ext>
                <c:ext xmlns:c16="http://schemas.microsoft.com/office/drawing/2014/chart" uri="{C3380CC4-5D6E-409C-BE32-E72D297353CC}">
                  <c16:uniqueId val="{0000000B-4FD6-4F15-90E8-0B70AB44E7B9}"/>
                </c:ext>
              </c:extLst>
            </c:dLbl>
            <c:spPr>
              <a:solidFill>
                <a:srgbClr val="FFFFFF"/>
              </a:solidFill>
              <a:ln>
                <a:solidFill>
                  <a:srgbClr val="000000">
                    <a:lumMod val="50000"/>
                    <a:lumOff val="50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Other</c:v>
                </c:pt>
                <c:pt idx="1">
                  <c:v>None</c:v>
                </c:pt>
                <c:pt idx="2">
                  <c:v>Reduce plastic</c:v>
                </c:pt>
                <c:pt idx="3">
                  <c:v>Use reusable products</c:v>
                </c:pt>
                <c:pt idx="4">
                  <c:v>Recycle</c:v>
                </c:pt>
              </c:strCache>
            </c:strRef>
          </c:cat>
          <c:val>
            <c:numRef>
              <c:f>Sheet1!$B$2:$B$6</c:f>
              <c:numCache>
                <c:formatCode>General</c:formatCode>
                <c:ptCount val="5"/>
                <c:pt idx="0">
                  <c:v>3</c:v>
                </c:pt>
                <c:pt idx="1">
                  <c:v>3</c:v>
                </c:pt>
                <c:pt idx="2">
                  <c:v>6</c:v>
                </c:pt>
                <c:pt idx="3">
                  <c:v>8</c:v>
                </c:pt>
                <c:pt idx="4">
                  <c:v>4</c:v>
                </c:pt>
              </c:numCache>
            </c:numRef>
          </c:val>
          <c:extLst>
            <c:ext xmlns:c16="http://schemas.microsoft.com/office/drawing/2014/chart" uri="{C3380CC4-5D6E-409C-BE32-E72D297353CC}">
              <c16:uniqueId val="{0000000C-4FD6-4F15-90E8-0B70AB44E7B9}"/>
            </c:ext>
          </c:extLst>
        </c:ser>
        <c:dLbls>
          <c:dLblPos val="inEnd"/>
          <c:showLegendKey val="0"/>
          <c:showVal val="0"/>
          <c:showCatName val="0"/>
          <c:showSerName val="0"/>
          <c:showPercent val="1"/>
          <c:showBubbleSize val="0"/>
          <c:showLeaderLines val="0"/>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Opinions</a:t>
            </a:r>
            <a:r>
              <a:rPr lang="en-GB" baseline="0"/>
              <a:t> </a:t>
            </a:r>
            <a:r>
              <a:rPr lang="en-GB" baseline="0" dirty="0"/>
              <a:t>on global warming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553667803969344E-2"/>
          <c:y val="0.16736248468484483"/>
          <c:w val="0.9463489625796595"/>
          <c:h val="0.4499548997652067"/>
        </c:manualLayout>
      </c:layout>
      <c:barChart>
        <c:barDir val="col"/>
        <c:grouping val="clustered"/>
        <c:varyColors val="0"/>
        <c:ser>
          <c:idx val="0"/>
          <c:order val="0"/>
          <c:tx>
            <c:strRef>
              <c:f>Sheet1!$B$1</c:f>
              <c:strCache>
                <c:ptCount val="1"/>
                <c:pt idx="0">
                  <c:v>12 year olds</c:v>
                </c:pt>
              </c:strCache>
            </c:strRef>
          </c:tx>
          <c:spPr>
            <a:solidFill>
              <a:schemeClr val="accent1"/>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Sheet1!$B$2:$B$6</c:f>
              <c:numCache>
                <c:formatCode>0%</c:formatCode>
                <c:ptCount val="5"/>
                <c:pt idx="0">
                  <c:v>0.63</c:v>
                </c:pt>
                <c:pt idx="1">
                  <c:v>0.67</c:v>
                </c:pt>
                <c:pt idx="2">
                  <c:v>0.75</c:v>
                </c:pt>
                <c:pt idx="3">
                  <c:v>0.67</c:v>
                </c:pt>
                <c:pt idx="4">
                  <c:v>0.41599999999999998</c:v>
                </c:pt>
              </c:numCache>
            </c:numRef>
          </c:val>
          <c:extLst>
            <c:ext xmlns:c16="http://schemas.microsoft.com/office/drawing/2014/chart" uri="{C3380CC4-5D6E-409C-BE32-E72D297353CC}">
              <c16:uniqueId val="{00000000-F163-476E-83C1-2BA5BB00CEB8}"/>
            </c:ext>
          </c:extLst>
        </c:ser>
        <c:ser>
          <c:idx val="1"/>
          <c:order val="1"/>
          <c:tx>
            <c:strRef>
              <c:f>Sheet1!$C$1</c:f>
              <c:strCache>
                <c:ptCount val="1"/>
                <c:pt idx="0">
                  <c:v>18 to 34 years</c:v>
                </c:pt>
              </c:strCache>
            </c:strRef>
          </c:tx>
          <c:spPr>
            <a:solidFill>
              <a:schemeClr val="accent2"/>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Sheet1!$C$2:$C$6</c:f>
              <c:numCache>
                <c:formatCode>0%</c:formatCode>
                <c:ptCount val="5"/>
                <c:pt idx="0">
                  <c:v>0.51</c:v>
                </c:pt>
                <c:pt idx="1">
                  <c:v>0.75</c:v>
                </c:pt>
                <c:pt idx="2">
                  <c:v>0.48</c:v>
                </c:pt>
                <c:pt idx="3">
                  <c:v>0.73</c:v>
                </c:pt>
                <c:pt idx="4">
                  <c:v>0.7</c:v>
                </c:pt>
              </c:numCache>
            </c:numRef>
          </c:val>
          <c:extLst>
            <c:ext xmlns:c16="http://schemas.microsoft.com/office/drawing/2014/chart" uri="{C3380CC4-5D6E-409C-BE32-E72D297353CC}">
              <c16:uniqueId val="{00000001-F163-476E-83C1-2BA5BB00CEB8}"/>
            </c:ext>
          </c:extLst>
        </c:ser>
        <c:ser>
          <c:idx val="2"/>
          <c:order val="2"/>
          <c:tx>
            <c:strRef>
              <c:f>Sheet1!$D$1</c:f>
              <c:strCache>
                <c:ptCount val="1"/>
                <c:pt idx="0">
                  <c:v>35 to 54 years</c:v>
                </c:pt>
              </c:strCache>
            </c:strRef>
          </c:tx>
          <c:spPr>
            <a:solidFill>
              <a:schemeClr val="accent3"/>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Sheet1!$D$2:$D$6</c:f>
              <c:numCache>
                <c:formatCode>0%</c:formatCode>
                <c:ptCount val="5"/>
                <c:pt idx="0">
                  <c:v>0.47</c:v>
                </c:pt>
                <c:pt idx="1">
                  <c:v>0.62</c:v>
                </c:pt>
                <c:pt idx="2">
                  <c:v>0.38</c:v>
                </c:pt>
                <c:pt idx="3">
                  <c:v>0.69</c:v>
                </c:pt>
                <c:pt idx="4">
                  <c:v>0.63</c:v>
                </c:pt>
              </c:numCache>
            </c:numRef>
          </c:val>
          <c:extLst>
            <c:ext xmlns:c16="http://schemas.microsoft.com/office/drawing/2014/chart" uri="{C3380CC4-5D6E-409C-BE32-E72D297353CC}">
              <c16:uniqueId val="{00000002-F163-476E-83C1-2BA5BB00CEB8}"/>
            </c:ext>
          </c:extLst>
        </c:ser>
        <c:ser>
          <c:idx val="3"/>
          <c:order val="3"/>
          <c:tx>
            <c:strRef>
              <c:f>Sheet1!$E$1</c:f>
              <c:strCache>
                <c:ptCount val="1"/>
                <c:pt idx="0">
                  <c:v>55 years and older</c:v>
                </c:pt>
              </c:strCache>
            </c:strRef>
          </c:tx>
          <c:spPr>
            <a:solidFill>
              <a:schemeClr val="accent4"/>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Sheet1!$E$2:$E$6</c:f>
              <c:numCache>
                <c:formatCode>0%</c:formatCode>
                <c:ptCount val="5"/>
                <c:pt idx="0">
                  <c:v>0.28999999999999998</c:v>
                </c:pt>
                <c:pt idx="1">
                  <c:v>0.55000000000000004</c:v>
                </c:pt>
                <c:pt idx="2">
                  <c:v>0.31</c:v>
                </c:pt>
                <c:pt idx="3">
                  <c:v>0.57999999999999996</c:v>
                </c:pt>
                <c:pt idx="4">
                  <c:v>0.56000000000000005</c:v>
                </c:pt>
              </c:numCache>
            </c:numRef>
          </c:val>
          <c:extLst>
            <c:ext xmlns:c16="http://schemas.microsoft.com/office/drawing/2014/chart" uri="{C3380CC4-5D6E-409C-BE32-E72D297353CC}">
              <c16:uniqueId val="{00000003-F163-476E-83C1-2BA5BB00CEB8}"/>
            </c:ext>
          </c:extLst>
        </c:ser>
        <c:dLbls>
          <c:showLegendKey val="0"/>
          <c:showVal val="0"/>
          <c:showCatName val="0"/>
          <c:showSerName val="0"/>
          <c:showPercent val="0"/>
          <c:showBubbleSize val="0"/>
        </c:dLbls>
        <c:gapWidth val="219"/>
        <c:overlap val="-27"/>
        <c:axId val="580719952"/>
        <c:axId val="586719392"/>
      </c:barChart>
      <c:catAx>
        <c:axId val="58071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w="0">
                  <a:noFill/>
                </a:ln>
                <a:solidFill>
                  <a:schemeClr val="tx1">
                    <a:lumMod val="65000"/>
                    <a:lumOff val="35000"/>
                  </a:schemeClr>
                </a:solidFill>
                <a:latin typeface="+mn-lt"/>
                <a:ea typeface="+mn-ea"/>
                <a:cs typeface="+mn-cs"/>
              </a:defRPr>
            </a:pPr>
            <a:endParaRPr lang="en-US"/>
          </a:p>
        </c:txPr>
        <c:crossAx val="586719392"/>
        <c:crossesAt val="0"/>
        <c:auto val="1"/>
        <c:lblAlgn val="ctr"/>
        <c:lblOffset val="100"/>
        <c:noMultiLvlLbl val="0"/>
      </c:catAx>
      <c:valAx>
        <c:axId val="5867193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out"/>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071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Weight</a:t>
            </a:r>
            <a:r>
              <a:rPr lang="en-GB" baseline="0" dirty="0"/>
              <a:t> of 12-year olds (kg)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Male</c:v>
                </c:pt>
              </c:strCache>
            </c:strRef>
          </c:tx>
          <c:spPr>
            <a:ln w="28575" cap="rnd">
              <a:solidFill>
                <a:schemeClr val="accent2"/>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Sheet1!$B$2:$B$10</c:f>
              <c:numCache>
                <c:formatCode>General</c:formatCode>
                <c:ptCount val="9"/>
                <c:pt idx="0">
                  <c:v>31.3</c:v>
                </c:pt>
                <c:pt idx="1">
                  <c:v>34.5</c:v>
                </c:pt>
                <c:pt idx="2">
                  <c:v>36.6</c:v>
                </c:pt>
                <c:pt idx="3">
                  <c:v>39.9</c:v>
                </c:pt>
                <c:pt idx="4">
                  <c:v>49.2</c:v>
                </c:pt>
                <c:pt idx="5">
                  <c:v>60.7</c:v>
                </c:pt>
                <c:pt idx="6">
                  <c:v>68</c:v>
                </c:pt>
                <c:pt idx="7">
                  <c:v>69.7</c:v>
                </c:pt>
                <c:pt idx="8">
                  <c:v>75.099999999999994</c:v>
                </c:pt>
              </c:numCache>
            </c:numRef>
          </c:val>
          <c:smooth val="0"/>
          <c:extLst>
            <c:ext xmlns:c16="http://schemas.microsoft.com/office/drawing/2014/chart" uri="{C3380CC4-5D6E-409C-BE32-E72D297353CC}">
              <c16:uniqueId val="{00000000-4BDF-40BE-BE72-7D1C424DCA2B}"/>
            </c:ext>
          </c:extLst>
        </c:ser>
        <c:ser>
          <c:idx val="1"/>
          <c:order val="1"/>
          <c:tx>
            <c:strRef>
              <c:f>Sheet1!$C$1</c:f>
              <c:strCache>
                <c:ptCount val="1"/>
                <c:pt idx="0">
                  <c:v>Female</c:v>
                </c:pt>
              </c:strCache>
            </c:strRef>
          </c:tx>
          <c:spPr>
            <a:ln w="28575" cap="rnd">
              <a:solidFill>
                <a:schemeClr val="accent4"/>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Sheet1!$C$2:$C$10</c:f>
              <c:numCache>
                <c:formatCode>General</c:formatCode>
                <c:ptCount val="9"/>
                <c:pt idx="0">
                  <c:v>30.6</c:v>
                </c:pt>
                <c:pt idx="1">
                  <c:v>34.799999999999997</c:v>
                </c:pt>
                <c:pt idx="2">
                  <c:v>38</c:v>
                </c:pt>
                <c:pt idx="3">
                  <c:v>43.1</c:v>
                </c:pt>
                <c:pt idx="4">
                  <c:v>51.4</c:v>
                </c:pt>
                <c:pt idx="5">
                  <c:v>60.3</c:v>
                </c:pt>
                <c:pt idx="6">
                  <c:v>65.7</c:v>
                </c:pt>
                <c:pt idx="7">
                  <c:v>72.099999999999994</c:v>
                </c:pt>
                <c:pt idx="8">
                  <c:v>75.7</c:v>
                </c:pt>
              </c:numCache>
            </c:numRef>
          </c:val>
          <c:smooth val="0"/>
          <c:extLst>
            <c:ext xmlns:c16="http://schemas.microsoft.com/office/drawing/2014/chart" uri="{C3380CC4-5D6E-409C-BE32-E72D297353CC}">
              <c16:uniqueId val="{00000001-4BDF-40BE-BE72-7D1C424DCA2B}"/>
            </c:ext>
          </c:extLst>
        </c:ser>
        <c:dLbls>
          <c:showLegendKey val="0"/>
          <c:showVal val="0"/>
          <c:showCatName val="0"/>
          <c:showSerName val="0"/>
          <c:showPercent val="0"/>
          <c:showBubbleSize val="0"/>
        </c:dLbls>
        <c:smooth val="0"/>
        <c:axId val="1266739007"/>
        <c:axId val="1196407247"/>
      </c:lineChart>
      <c:catAx>
        <c:axId val="1266739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407247"/>
        <c:crosses val="autoZero"/>
        <c:auto val="1"/>
        <c:lblAlgn val="ctr"/>
        <c:lblOffset val="100"/>
        <c:noMultiLvlLbl val="0"/>
      </c:catAx>
      <c:valAx>
        <c:axId val="1196407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6739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Height</a:t>
            </a:r>
            <a:r>
              <a:rPr lang="en-GB" baseline="0" dirty="0"/>
              <a:t> of 12-year olds (cm))</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Male</c:v>
                </c:pt>
              </c:strCache>
            </c:strRef>
          </c:tx>
          <c:spPr>
            <a:ln w="28575" cap="rnd">
              <a:solidFill>
                <a:schemeClr val="accent2"/>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Sheet1!$B$2:$B$10</c:f>
              <c:numCache>
                <c:formatCode>General</c:formatCode>
                <c:ptCount val="9"/>
                <c:pt idx="0">
                  <c:v>143.1</c:v>
                </c:pt>
                <c:pt idx="1">
                  <c:v>144.4</c:v>
                </c:pt>
                <c:pt idx="2">
                  <c:v>146</c:v>
                </c:pt>
                <c:pt idx="3">
                  <c:v>149</c:v>
                </c:pt>
                <c:pt idx="4">
                  <c:v>153.4</c:v>
                </c:pt>
                <c:pt idx="5">
                  <c:v>160.6</c:v>
                </c:pt>
                <c:pt idx="6">
                  <c:v>163.30000000000001</c:v>
                </c:pt>
                <c:pt idx="7">
                  <c:v>165.8</c:v>
                </c:pt>
                <c:pt idx="8">
                  <c:v>168.2</c:v>
                </c:pt>
              </c:numCache>
            </c:numRef>
          </c:val>
          <c:smooth val="0"/>
          <c:extLst>
            <c:ext xmlns:c16="http://schemas.microsoft.com/office/drawing/2014/chart" uri="{C3380CC4-5D6E-409C-BE32-E72D297353CC}">
              <c16:uniqueId val="{00000000-0CEC-49BB-89C8-E3A31A875B98}"/>
            </c:ext>
          </c:extLst>
        </c:ser>
        <c:ser>
          <c:idx val="1"/>
          <c:order val="1"/>
          <c:tx>
            <c:strRef>
              <c:f>Sheet1!$C$1</c:f>
              <c:strCache>
                <c:ptCount val="1"/>
                <c:pt idx="0">
                  <c:v>Female</c:v>
                </c:pt>
              </c:strCache>
            </c:strRef>
          </c:tx>
          <c:spPr>
            <a:ln w="28575" cap="rnd">
              <a:solidFill>
                <a:schemeClr val="accent4"/>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Sheet1!$C$2:$C$10</c:f>
              <c:numCache>
                <c:formatCode>General</c:formatCode>
                <c:ptCount val="9"/>
                <c:pt idx="0">
                  <c:v>142.9</c:v>
                </c:pt>
                <c:pt idx="1">
                  <c:v>145</c:v>
                </c:pt>
                <c:pt idx="2">
                  <c:v>149.4</c:v>
                </c:pt>
                <c:pt idx="3">
                  <c:v>151.30000000000001</c:v>
                </c:pt>
                <c:pt idx="4">
                  <c:v>156.69999999999999</c:v>
                </c:pt>
                <c:pt idx="5">
                  <c:v>161.69999999999999</c:v>
                </c:pt>
                <c:pt idx="6">
                  <c:v>163.1</c:v>
                </c:pt>
                <c:pt idx="7">
                  <c:v>164.6</c:v>
                </c:pt>
                <c:pt idx="8">
                  <c:v>166.3</c:v>
                </c:pt>
              </c:numCache>
            </c:numRef>
          </c:val>
          <c:smooth val="0"/>
          <c:extLst>
            <c:ext xmlns:c16="http://schemas.microsoft.com/office/drawing/2014/chart" uri="{C3380CC4-5D6E-409C-BE32-E72D297353CC}">
              <c16:uniqueId val="{00000001-0CEC-49BB-89C8-E3A31A875B98}"/>
            </c:ext>
          </c:extLst>
        </c:ser>
        <c:dLbls>
          <c:showLegendKey val="0"/>
          <c:showVal val="0"/>
          <c:showCatName val="0"/>
          <c:showSerName val="0"/>
          <c:showPercent val="0"/>
          <c:showBubbleSize val="0"/>
        </c:dLbls>
        <c:smooth val="0"/>
        <c:axId val="1266739007"/>
        <c:axId val="1196407247"/>
      </c:lineChart>
      <c:catAx>
        <c:axId val="1266739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407247"/>
        <c:crosses val="autoZero"/>
        <c:auto val="1"/>
        <c:lblAlgn val="ctr"/>
        <c:lblOffset val="100"/>
        <c:noMultiLvlLbl val="0"/>
      </c:catAx>
      <c:valAx>
        <c:axId val="1196407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6739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034DF-C445-4FED-BBE7-9986FE503732}" type="datetimeFigureOut">
              <a:rPr lang="en-GB" smtClean="0"/>
              <a:t>05/12/2020</a:t>
            </a:fld>
            <a:endParaRPr lang="en-GB"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3680E-1B29-4959-BED3-395F9A601B01}" type="slidenum">
              <a:rPr lang="en-GB" smtClean="0"/>
              <a:t>‹#›</a:t>
            </a:fld>
            <a:endParaRPr lang="en-GB" dirty="0"/>
          </a:p>
        </p:txBody>
      </p:sp>
    </p:spTree>
    <p:extLst>
      <p:ext uri="{BB962C8B-B14F-4D97-AF65-F5344CB8AC3E}">
        <p14:creationId xmlns:p14="http://schemas.microsoft.com/office/powerpoint/2010/main" val="769973194"/>
      </p:ext>
    </p:extLst>
  </p:cSld>
  <p:clrMap bg1="lt1" tx1="dk1" bg2="lt2" tx2="dk2" accent1="accent1" accent2="accent2" accent3="accent3" accent4="accent4" accent5="accent5" accent6="accent6" hlink="hlink" folHlink="folHlink"/>
  <p:notesStyle>
    <a:lvl1pPr marL="0" algn="l" defTabSz="1075334" rtl="0" eaLnBrk="1" latinLnBrk="0" hangingPunct="1">
      <a:defRPr sz="1411" kern="1200">
        <a:solidFill>
          <a:schemeClr val="tx1"/>
        </a:solidFill>
        <a:latin typeface="+mn-lt"/>
        <a:ea typeface="+mn-ea"/>
        <a:cs typeface="+mn-cs"/>
      </a:defRPr>
    </a:lvl1pPr>
    <a:lvl2pPr marL="537667" algn="l" defTabSz="1075334" rtl="0" eaLnBrk="1" latinLnBrk="0" hangingPunct="1">
      <a:defRPr sz="1411" kern="1200">
        <a:solidFill>
          <a:schemeClr val="tx1"/>
        </a:solidFill>
        <a:latin typeface="+mn-lt"/>
        <a:ea typeface="+mn-ea"/>
        <a:cs typeface="+mn-cs"/>
      </a:defRPr>
    </a:lvl2pPr>
    <a:lvl3pPr marL="1075334" algn="l" defTabSz="1075334" rtl="0" eaLnBrk="1" latinLnBrk="0" hangingPunct="1">
      <a:defRPr sz="1411" kern="1200">
        <a:solidFill>
          <a:schemeClr val="tx1"/>
        </a:solidFill>
        <a:latin typeface="+mn-lt"/>
        <a:ea typeface="+mn-ea"/>
        <a:cs typeface="+mn-cs"/>
      </a:defRPr>
    </a:lvl3pPr>
    <a:lvl4pPr marL="1613002" algn="l" defTabSz="1075334" rtl="0" eaLnBrk="1" latinLnBrk="0" hangingPunct="1">
      <a:defRPr sz="1411" kern="1200">
        <a:solidFill>
          <a:schemeClr val="tx1"/>
        </a:solidFill>
        <a:latin typeface="+mn-lt"/>
        <a:ea typeface="+mn-ea"/>
        <a:cs typeface="+mn-cs"/>
      </a:defRPr>
    </a:lvl4pPr>
    <a:lvl5pPr marL="2150669" algn="l" defTabSz="1075334" rtl="0" eaLnBrk="1" latinLnBrk="0" hangingPunct="1">
      <a:defRPr sz="1411" kern="1200">
        <a:solidFill>
          <a:schemeClr val="tx1"/>
        </a:solidFill>
        <a:latin typeface="+mn-lt"/>
        <a:ea typeface="+mn-ea"/>
        <a:cs typeface="+mn-cs"/>
      </a:defRPr>
    </a:lvl5pPr>
    <a:lvl6pPr marL="2688336" algn="l" defTabSz="1075334" rtl="0" eaLnBrk="1" latinLnBrk="0" hangingPunct="1">
      <a:defRPr sz="1411" kern="1200">
        <a:solidFill>
          <a:schemeClr val="tx1"/>
        </a:solidFill>
        <a:latin typeface="+mn-lt"/>
        <a:ea typeface="+mn-ea"/>
        <a:cs typeface="+mn-cs"/>
      </a:defRPr>
    </a:lvl6pPr>
    <a:lvl7pPr marL="3226003" algn="l" defTabSz="1075334" rtl="0" eaLnBrk="1" latinLnBrk="0" hangingPunct="1">
      <a:defRPr sz="1411" kern="1200">
        <a:solidFill>
          <a:schemeClr val="tx1"/>
        </a:solidFill>
        <a:latin typeface="+mn-lt"/>
        <a:ea typeface="+mn-ea"/>
        <a:cs typeface="+mn-cs"/>
      </a:defRPr>
    </a:lvl7pPr>
    <a:lvl8pPr marL="3763670" algn="l" defTabSz="1075334" rtl="0" eaLnBrk="1" latinLnBrk="0" hangingPunct="1">
      <a:defRPr sz="1411" kern="1200">
        <a:solidFill>
          <a:schemeClr val="tx1"/>
        </a:solidFill>
        <a:latin typeface="+mn-lt"/>
        <a:ea typeface="+mn-ea"/>
        <a:cs typeface="+mn-cs"/>
      </a:defRPr>
    </a:lvl8pPr>
    <a:lvl9pPr marL="4301338" algn="l" defTabSz="1075334"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03680E-1B29-4959-BED3-395F9A601B01}" type="slidenum">
              <a:rPr lang="en-GB" smtClean="0"/>
              <a:t>1</a:t>
            </a:fld>
            <a:endParaRPr lang="en-GB" dirty="0"/>
          </a:p>
        </p:txBody>
      </p:sp>
    </p:spTree>
    <p:extLst>
      <p:ext uri="{BB962C8B-B14F-4D97-AF65-F5344CB8AC3E}">
        <p14:creationId xmlns:p14="http://schemas.microsoft.com/office/powerpoint/2010/main" val="27580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seriously attempted at the moment</a:t>
            </a:r>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54</a:t>
            </a:fld>
            <a:endParaRPr lang="en-GB" dirty="0"/>
          </a:p>
        </p:txBody>
      </p:sp>
    </p:spTree>
    <p:extLst>
      <p:ext uri="{BB962C8B-B14F-4D97-AF65-F5344CB8AC3E}">
        <p14:creationId xmlns:p14="http://schemas.microsoft.com/office/powerpoint/2010/main" val="16227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2</a:t>
            </a:fld>
            <a:endParaRPr lang="en-GB" dirty="0"/>
          </a:p>
        </p:txBody>
      </p:sp>
    </p:spTree>
    <p:extLst>
      <p:ext uri="{BB962C8B-B14F-4D97-AF65-F5344CB8AC3E}">
        <p14:creationId xmlns:p14="http://schemas.microsoft.com/office/powerpoint/2010/main" val="247403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can benefit from it in someway” should be worded in a better fashion.(It doesn’t sound educational)</a:t>
            </a:r>
          </a:p>
        </p:txBody>
      </p:sp>
      <p:sp>
        <p:nvSpPr>
          <p:cNvPr id="4" name="Slide Number Placeholder 3"/>
          <p:cNvSpPr>
            <a:spLocks noGrp="1"/>
          </p:cNvSpPr>
          <p:nvPr>
            <p:ph type="sldNum" sz="quarter" idx="5"/>
          </p:nvPr>
        </p:nvSpPr>
        <p:spPr/>
        <p:txBody>
          <a:bodyPr/>
          <a:lstStyle/>
          <a:p>
            <a:fld id="{8E03680E-1B29-4959-BED3-395F9A601B01}" type="slidenum">
              <a:rPr lang="en-GB" smtClean="0"/>
              <a:t>4</a:t>
            </a:fld>
            <a:endParaRPr lang="en-GB" dirty="0"/>
          </a:p>
        </p:txBody>
      </p:sp>
    </p:spTree>
    <p:extLst>
      <p:ext uri="{BB962C8B-B14F-4D97-AF65-F5344CB8AC3E}">
        <p14:creationId xmlns:p14="http://schemas.microsoft.com/office/powerpoint/2010/main" val="3610373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5</a:t>
            </a:fld>
            <a:endParaRPr lang="en-GB" dirty="0"/>
          </a:p>
        </p:txBody>
      </p:sp>
    </p:spTree>
    <p:extLst>
      <p:ext uri="{BB962C8B-B14F-4D97-AF65-F5344CB8AC3E}">
        <p14:creationId xmlns:p14="http://schemas.microsoft.com/office/powerpoint/2010/main" val="159597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&lt;Source F&gt; doesn’t get cut off when printing</a:t>
            </a:r>
          </a:p>
        </p:txBody>
      </p:sp>
      <p:sp>
        <p:nvSpPr>
          <p:cNvPr id="4" name="Slide Number Placeholder 3"/>
          <p:cNvSpPr>
            <a:spLocks noGrp="1"/>
          </p:cNvSpPr>
          <p:nvPr>
            <p:ph type="sldNum" sz="quarter" idx="5"/>
          </p:nvPr>
        </p:nvSpPr>
        <p:spPr/>
        <p:txBody>
          <a:bodyPr/>
          <a:lstStyle/>
          <a:p>
            <a:fld id="{8E03680E-1B29-4959-BED3-395F9A601B01}" type="slidenum">
              <a:rPr lang="en-GB" smtClean="0"/>
              <a:t>7</a:t>
            </a:fld>
            <a:endParaRPr lang="en-GB" dirty="0"/>
          </a:p>
        </p:txBody>
      </p:sp>
    </p:spTree>
    <p:extLst>
      <p:ext uri="{BB962C8B-B14F-4D97-AF65-F5344CB8AC3E}">
        <p14:creationId xmlns:p14="http://schemas.microsoft.com/office/powerpoint/2010/main" val="170666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8</a:t>
            </a:fld>
            <a:endParaRPr lang="en-GB" dirty="0"/>
          </a:p>
        </p:txBody>
      </p:sp>
    </p:spTree>
    <p:extLst>
      <p:ext uri="{BB962C8B-B14F-4D97-AF65-F5344CB8AC3E}">
        <p14:creationId xmlns:p14="http://schemas.microsoft.com/office/powerpoint/2010/main" val="326708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9</a:t>
            </a:fld>
            <a:endParaRPr lang="en-GB" dirty="0"/>
          </a:p>
        </p:txBody>
      </p:sp>
    </p:spTree>
    <p:extLst>
      <p:ext uri="{BB962C8B-B14F-4D97-AF65-F5344CB8AC3E}">
        <p14:creationId xmlns:p14="http://schemas.microsoft.com/office/powerpoint/2010/main" val="30788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Images to be replaced</a:t>
            </a:r>
          </a:p>
        </p:txBody>
      </p:sp>
      <p:sp>
        <p:nvSpPr>
          <p:cNvPr id="4" name="Slide Number Placeholder 3"/>
          <p:cNvSpPr>
            <a:spLocks noGrp="1"/>
          </p:cNvSpPr>
          <p:nvPr>
            <p:ph type="sldNum" sz="quarter" idx="5"/>
          </p:nvPr>
        </p:nvSpPr>
        <p:spPr/>
        <p:txBody>
          <a:bodyPr/>
          <a:lstStyle/>
          <a:p>
            <a:fld id="{8E03680E-1B29-4959-BED3-395F9A601B01}" type="slidenum">
              <a:rPr lang="en-GB" smtClean="0"/>
              <a:t>13</a:t>
            </a:fld>
            <a:endParaRPr lang="en-GB" dirty="0"/>
          </a:p>
        </p:txBody>
      </p:sp>
    </p:spTree>
    <p:extLst>
      <p:ext uri="{BB962C8B-B14F-4D97-AF65-F5344CB8AC3E}">
        <p14:creationId xmlns:p14="http://schemas.microsoft.com/office/powerpoint/2010/main" val="1229512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seriously attempted at the moment</a:t>
            </a:r>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17</a:t>
            </a:fld>
            <a:endParaRPr lang="en-GB" dirty="0"/>
          </a:p>
        </p:txBody>
      </p:sp>
    </p:spTree>
    <p:extLst>
      <p:ext uri="{BB962C8B-B14F-4D97-AF65-F5344CB8AC3E}">
        <p14:creationId xmlns:p14="http://schemas.microsoft.com/office/powerpoint/2010/main" val="305114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24966" y="1062533"/>
            <a:ext cx="9889236" cy="5658307"/>
          </a:xfrm>
        </p:spPr>
        <p:txBody>
          <a:bodyPr anchor="b">
            <a:normAutofit/>
          </a:bodyPr>
          <a:lstStyle>
            <a:lvl1pPr algn="l">
              <a:lnSpc>
                <a:spcPct val="85000"/>
              </a:lnSpc>
              <a:defRPr sz="924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24966" y="6720840"/>
            <a:ext cx="9889236" cy="2368296"/>
          </a:xfrm>
        </p:spPr>
        <p:txBody>
          <a:bodyPr>
            <a:normAutofit/>
          </a:bodyPr>
          <a:lstStyle>
            <a:lvl1pPr marL="0" indent="0" algn="l">
              <a:buNone/>
              <a:defRPr sz="2800" baseline="0">
                <a:solidFill>
                  <a:schemeClr val="tx1">
                    <a:lumMod val="85000"/>
                  </a:schemeClr>
                </a:solidFill>
              </a:defRPr>
            </a:lvl1pPr>
            <a:lvl2pPr marL="640080" indent="0" algn="ctr">
              <a:buNone/>
              <a:defRPr sz="2800"/>
            </a:lvl2pPr>
            <a:lvl3pPr marL="1280160" indent="0" algn="ctr">
              <a:buNone/>
              <a:defRPr sz="280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D84822BC-CF5C-40F2-90D6-15FE3A5D17F9}" type="datetimeFigureOut">
              <a:rPr lang="en-GB" smtClean="0"/>
              <a:t>05/12/2020</a:t>
            </a:fld>
            <a:endParaRPr lang="en-GB"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GB"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4696326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56801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81136" y="533400"/>
            <a:ext cx="2600325" cy="82565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1" y="533400"/>
            <a:ext cx="8121015" cy="8256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67261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771975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24966" y="1062533"/>
            <a:ext cx="9889236" cy="5658307"/>
          </a:xfrm>
        </p:spPr>
        <p:txBody>
          <a:bodyPr anchor="b">
            <a:normAutofit/>
          </a:bodyPr>
          <a:lstStyle>
            <a:lvl1pPr>
              <a:lnSpc>
                <a:spcPct val="85000"/>
              </a:lnSpc>
              <a:defRPr sz="9240" b="0"/>
            </a:lvl1pPr>
          </a:lstStyle>
          <a:p>
            <a:r>
              <a:rPr lang="en-US"/>
              <a:t>Click to edit Master title style</a:t>
            </a:r>
            <a:endParaRPr lang="en-US" dirty="0"/>
          </a:p>
        </p:txBody>
      </p:sp>
      <p:sp>
        <p:nvSpPr>
          <p:cNvPr id="3" name="Text Placeholder 2"/>
          <p:cNvSpPr>
            <a:spLocks noGrp="1"/>
          </p:cNvSpPr>
          <p:nvPr>
            <p:ph type="body" idx="1"/>
          </p:nvPr>
        </p:nvSpPr>
        <p:spPr>
          <a:xfrm>
            <a:off x="1324966" y="6720840"/>
            <a:ext cx="9889236" cy="2368296"/>
          </a:xfrm>
        </p:spPr>
        <p:txBody>
          <a:bodyPr anchor="t">
            <a:normAutofit/>
          </a:bodyPr>
          <a:lstStyle>
            <a:lvl1pPr marL="0" indent="0">
              <a:buNone/>
              <a:defRPr sz="2800">
                <a:solidFill>
                  <a:schemeClr val="tx1">
                    <a:lumMod val="75000"/>
                    <a:lumOff val="25000"/>
                  </a:schemeClr>
                </a:solidFill>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761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4966"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32804"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94873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324966" y="2404059"/>
            <a:ext cx="4704588" cy="1024128"/>
          </a:xfrm>
        </p:spPr>
        <p:txBody>
          <a:bodyPr anchor="b">
            <a:normAutofit/>
          </a:bodyPr>
          <a:lstStyle>
            <a:lvl1pPr marL="0" indent="0">
              <a:spcBef>
                <a:spcPts val="0"/>
              </a:spcBef>
              <a:buNone/>
              <a:defRPr sz="2520" b="0">
                <a:solidFill>
                  <a:schemeClr val="tx2"/>
                </a:solidFill>
              </a:defRPr>
            </a:lvl1pPr>
            <a:lvl2pPr marL="640080" indent="0">
              <a:buNone/>
              <a:defRPr sz="252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1324966"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6439205" y="2404059"/>
            <a:ext cx="4710989" cy="1024128"/>
          </a:xfrm>
        </p:spPr>
        <p:txBody>
          <a:bodyPr anchor="b">
            <a:normAutofit/>
          </a:bodyPr>
          <a:lstStyle>
            <a:lvl1pPr marL="0" indent="0">
              <a:buFontTx/>
              <a:buNone/>
              <a:defRPr lang="en-US" sz="2520" b="0" kern="1200" spc="14" baseline="0" dirty="0">
                <a:solidFill>
                  <a:schemeClr val="tx2"/>
                </a:solidFill>
                <a:latin typeface="+mn-lt"/>
                <a:ea typeface="+mn-ea"/>
                <a:cs typeface="+mn-cs"/>
              </a:defRPr>
            </a:lvl1pPr>
          </a:lstStyle>
          <a:p>
            <a:pPr marL="0" lvl="0" indent="0" algn="l" defTabSz="1280160" rtl="0" eaLnBrk="1" latinLnBrk="0" hangingPunct="1">
              <a:lnSpc>
                <a:spcPct val="95000"/>
              </a:lnSpc>
              <a:spcBef>
                <a:spcPts val="0"/>
              </a:spcBef>
              <a:spcAft>
                <a:spcPts val="28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6432804"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96148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353959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66013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310" y="640082"/>
            <a:ext cx="3360420" cy="2240276"/>
          </a:xfrm>
        </p:spPr>
        <p:txBody>
          <a:bodyPr anchor="b">
            <a:normAutofit/>
          </a:bodyPr>
          <a:lstStyle>
            <a:lvl1pPr>
              <a:defRPr sz="3920" b="0" baseline="0"/>
            </a:lvl1pPr>
          </a:lstStyle>
          <a:p>
            <a:r>
              <a:rPr lang="en-US"/>
              <a:t>Click to edit Master title style</a:t>
            </a:r>
            <a:endParaRPr lang="en-US" dirty="0"/>
          </a:p>
        </p:txBody>
      </p:sp>
      <p:sp>
        <p:nvSpPr>
          <p:cNvPr id="3" name="Content Placeholder 2"/>
          <p:cNvSpPr>
            <a:spLocks noGrp="1"/>
          </p:cNvSpPr>
          <p:nvPr>
            <p:ph idx="1"/>
          </p:nvPr>
        </p:nvSpPr>
        <p:spPr>
          <a:xfrm>
            <a:off x="4729480" y="960120"/>
            <a:ext cx="6383020" cy="768096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3310" y="2939630"/>
            <a:ext cx="3360420" cy="5334001"/>
          </a:xfrm>
        </p:spPr>
        <p:txBody>
          <a:bodyPr>
            <a:normAutofit/>
          </a:bodyPr>
          <a:lstStyle>
            <a:lvl1pPr marL="0" indent="0">
              <a:lnSpc>
                <a:spcPct val="114000"/>
              </a:lnSpc>
              <a:spcBef>
                <a:spcPts val="1120"/>
              </a:spcBef>
              <a:buNone/>
              <a:defRPr sz="1820"/>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73997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7147560"/>
            <a:ext cx="11857482" cy="2453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60120" y="7360920"/>
            <a:ext cx="10481310" cy="1280160"/>
          </a:xfrm>
        </p:spPr>
        <p:txBody>
          <a:bodyPr anchor="b">
            <a:normAutofit/>
          </a:bodyPr>
          <a:lstStyle>
            <a:lvl1pPr>
              <a:defRPr sz="392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1857482" cy="7180492"/>
          </a:xfrm>
          <a:solidFill>
            <a:schemeClr val="accent1"/>
          </a:solidFill>
        </p:spPr>
        <p:txBody>
          <a:bodyPr anchor="t"/>
          <a:lstStyle>
            <a:lvl1pPr marL="0" indent="0">
              <a:buNone/>
              <a:defRPr sz="4480">
                <a:solidFill>
                  <a:schemeClr val="bg1"/>
                </a:solidFill>
              </a:defRPr>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dirty="0"/>
              <a:t>Click icon to add picture</a:t>
            </a:r>
          </a:p>
        </p:txBody>
      </p:sp>
      <p:sp>
        <p:nvSpPr>
          <p:cNvPr id="4" name="Text Placeholder 3"/>
          <p:cNvSpPr>
            <a:spLocks noGrp="1"/>
          </p:cNvSpPr>
          <p:nvPr>
            <p:ph type="body" sz="half" idx="2"/>
          </p:nvPr>
        </p:nvSpPr>
        <p:spPr>
          <a:xfrm>
            <a:off x="960120" y="8552027"/>
            <a:ext cx="10481310" cy="835815"/>
          </a:xfrm>
        </p:spPr>
        <p:txBody>
          <a:bodyPr>
            <a:normAutofit/>
          </a:bodyPr>
          <a:lstStyle>
            <a:lvl1pPr marL="0" indent="0">
              <a:lnSpc>
                <a:spcPct val="100000"/>
              </a:lnSpc>
              <a:spcBef>
                <a:spcPts val="1120"/>
              </a:spcBef>
              <a:buNone/>
              <a:defRPr sz="1820">
                <a:solidFill>
                  <a:schemeClr val="bg1">
                    <a:lumMod val="85000"/>
                  </a:schemeClr>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05/12/2020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3166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785473" y="0"/>
            <a:ext cx="1024128" cy="9601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24966" y="512064"/>
            <a:ext cx="10177272" cy="18557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24966" y="2560322"/>
            <a:ext cx="9025128" cy="60918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964039" y="1461849"/>
            <a:ext cx="2666999" cy="383382"/>
          </a:xfrm>
          <a:prstGeom prst="rect">
            <a:avLst/>
          </a:prstGeom>
        </p:spPr>
        <p:txBody>
          <a:bodyPr vert="horz" lIns="91440" tIns="45720" rIns="91440" bIns="45720" rtlCol="0" anchor="ctr"/>
          <a:lstStyle>
            <a:lvl1pPr algn="r">
              <a:defRPr sz="1470" b="0">
                <a:solidFill>
                  <a:schemeClr val="tx2">
                    <a:lumMod val="20000"/>
                    <a:lumOff val="80000"/>
                  </a:schemeClr>
                </a:solidFill>
              </a:defRPr>
            </a:lvl1pPr>
          </a:lstStyle>
          <a:p>
            <a:fld id="{D84822BC-CF5C-40F2-90D6-15FE3A5D17F9}" type="datetimeFigureOut">
              <a:rPr lang="en-GB" smtClean="0"/>
              <a:t>05/12/2020</a:t>
            </a:fld>
            <a:endParaRPr lang="en-GB" dirty="0"/>
          </a:p>
        </p:txBody>
      </p:sp>
      <p:sp>
        <p:nvSpPr>
          <p:cNvPr id="5" name="Footer Placeholder 4"/>
          <p:cNvSpPr>
            <a:spLocks noGrp="1"/>
          </p:cNvSpPr>
          <p:nvPr>
            <p:ph type="ftr" sz="quarter" idx="3"/>
          </p:nvPr>
        </p:nvSpPr>
        <p:spPr>
          <a:xfrm rot="16200000">
            <a:off x="9790557" y="5729049"/>
            <a:ext cx="5013960" cy="383382"/>
          </a:xfrm>
          <a:prstGeom prst="rect">
            <a:avLst/>
          </a:prstGeom>
        </p:spPr>
        <p:txBody>
          <a:bodyPr vert="horz" lIns="91440" tIns="45720" rIns="91440" bIns="45720" rtlCol="0" anchor="ctr"/>
          <a:lstStyle>
            <a:lvl1pPr algn="l">
              <a:defRPr sz="1470">
                <a:solidFill>
                  <a:schemeClr val="tx2">
                    <a:lumMod val="20000"/>
                    <a:lumOff val="80000"/>
                  </a:schemeClr>
                </a:solidFill>
              </a:defRPr>
            </a:lvl1pPr>
          </a:lstStyle>
          <a:p>
            <a:endParaRPr lang="en-GB" dirty="0"/>
          </a:p>
        </p:txBody>
      </p:sp>
      <p:sp>
        <p:nvSpPr>
          <p:cNvPr id="6" name="Slide Number Placeholder 5"/>
          <p:cNvSpPr>
            <a:spLocks noGrp="1"/>
          </p:cNvSpPr>
          <p:nvPr>
            <p:ph type="sldNum" sz="quarter" idx="4"/>
          </p:nvPr>
        </p:nvSpPr>
        <p:spPr>
          <a:xfrm>
            <a:off x="11817477" y="8641082"/>
            <a:ext cx="960120" cy="831215"/>
          </a:xfrm>
          <a:prstGeom prst="rect">
            <a:avLst/>
          </a:prstGeom>
        </p:spPr>
        <p:txBody>
          <a:bodyPr vert="horz" lIns="27432" tIns="45720" rIns="27432" bIns="45720" rtlCol="0" anchor="ctr">
            <a:normAutofit/>
          </a:bodyPr>
          <a:lstStyle>
            <a:lvl1pPr algn="ctr">
              <a:defRPr sz="4480">
                <a:solidFill>
                  <a:schemeClr val="tx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3457989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1280160" rtl="0" eaLnBrk="1" latinLnBrk="0" hangingPunct="1">
        <a:lnSpc>
          <a:spcPct val="90000"/>
        </a:lnSpc>
        <a:spcBef>
          <a:spcPct val="0"/>
        </a:spcBef>
        <a:buNone/>
        <a:defRPr sz="5600" kern="1200" spc="-70" baseline="0">
          <a:solidFill>
            <a:schemeClr val="tx1"/>
          </a:solidFill>
          <a:latin typeface="+mj-lt"/>
          <a:ea typeface="+mj-ea"/>
          <a:cs typeface="+mj-cs"/>
        </a:defRPr>
      </a:lvl1pPr>
    </p:titleStyle>
    <p:body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g"/><Relationship Id="rId4" Type="http://schemas.openxmlformats.org/officeDocument/2006/relationships/image" Target="../media/image28.jpg"/><Relationship Id="rId9"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jpeg"/><Relationship Id="rId7" Type="http://schemas.openxmlformats.org/officeDocument/2006/relationships/image" Target="../media/image42.png"/><Relationship Id="rId12" Type="http://schemas.openxmlformats.org/officeDocument/2006/relationships/image" Target="../media/image47.jp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jpg"/><Relationship Id="rId5" Type="http://schemas.openxmlformats.org/officeDocument/2006/relationships/image" Target="../media/image40.jpg"/><Relationship Id="rId10" Type="http://schemas.openxmlformats.org/officeDocument/2006/relationships/image" Target="../media/image45.jpg"/><Relationship Id="rId4" Type="http://schemas.openxmlformats.org/officeDocument/2006/relationships/image" Target="../media/image39.jpeg"/><Relationship Id="rId9" Type="http://schemas.openxmlformats.org/officeDocument/2006/relationships/image" Target="../media/image4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gif"/><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image" Target="../media/image72.jpg"/><Relationship Id="rId1" Type="http://schemas.openxmlformats.org/officeDocument/2006/relationships/slideLayout" Target="../slideLayouts/slideLayout2.xml"/><Relationship Id="rId6" Type="http://schemas.openxmlformats.org/officeDocument/2006/relationships/image" Target="../media/image76.gif"/><Relationship Id="rId5" Type="http://schemas.openxmlformats.org/officeDocument/2006/relationships/image" Target="../media/image75.jpeg"/><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jpeg"/><Relationship Id="rId3" Type="http://schemas.openxmlformats.org/officeDocument/2006/relationships/hyperlink" Target="https://www.alibaba.com/product-detail/Red-4-bit-12-pin-0_62425154543.html?spm=a2700.7724857.normalList.27.59f63cd1E8SGtW" TargetMode="External"/><Relationship Id="rId7" Type="http://schemas.openxmlformats.org/officeDocument/2006/relationships/image" Target="../media/image89.jpeg"/><Relationship Id="rId12" Type="http://schemas.openxmlformats.org/officeDocument/2006/relationships/image" Target="../media/image94.png"/><Relationship Id="rId2" Type="http://schemas.openxmlformats.org/officeDocument/2006/relationships/hyperlink" Target="https://www.digikey.com/schemeit/project/" TargetMode="External"/><Relationship Id="rId1" Type="http://schemas.openxmlformats.org/officeDocument/2006/relationships/slideLayout" Target="../slideLayouts/slideLayout2.xml"/><Relationship Id="rId6" Type="http://schemas.openxmlformats.org/officeDocument/2006/relationships/image" Target="../media/image88.jpeg"/><Relationship Id="rId11" Type="http://schemas.openxmlformats.org/officeDocument/2006/relationships/image" Target="../media/image93.jpg"/><Relationship Id="rId5" Type="http://schemas.openxmlformats.org/officeDocument/2006/relationships/image" Target="../media/image87.png"/><Relationship Id="rId15" Type="http://schemas.openxmlformats.org/officeDocument/2006/relationships/image" Target="../media/image97.jpeg"/><Relationship Id="rId10" Type="http://schemas.openxmlformats.org/officeDocument/2006/relationships/image" Target="../media/image92.jpeg"/><Relationship Id="rId4" Type="http://schemas.openxmlformats.org/officeDocument/2006/relationships/hyperlink" Target="https://www.jameco.com/z/KW3-562A2B-Jameco-Valuepro-LED-Display-7-Segment-Green-0-56-Inch-3-Digit-Common-Anode-RHDP_225963.html" TargetMode="External"/><Relationship Id="rId9" Type="http://schemas.openxmlformats.org/officeDocument/2006/relationships/image" Target="../media/image91.jpeg"/><Relationship Id="rId1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 Id="rId9" Type="http://schemas.openxmlformats.org/officeDocument/2006/relationships/image" Target="../media/image1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36.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jpeg"/><Relationship Id="rId7" Type="http://schemas.openxmlformats.org/officeDocument/2006/relationships/image" Target="../media/image123.jpeg"/><Relationship Id="rId2"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jpeg"/><Relationship Id="rId10" Type="http://schemas.openxmlformats.org/officeDocument/2006/relationships/image" Target="../media/image126.png"/><Relationship Id="rId4" Type="http://schemas.openxmlformats.org/officeDocument/2006/relationships/image" Target="../media/image120.jpeg"/><Relationship Id="rId9" Type="http://schemas.openxmlformats.org/officeDocument/2006/relationships/image" Target="../media/image125.jpe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searchenginejournal.com/create-urgency-conversions-sales/249643/#close" TargetMode="External"/><Relationship Id="rId13" Type="http://schemas.openxmlformats.org/officeDocument/2006/relationships/hyperlink" Target="https://www.fastcompany.com/90323110/these-board-games-play-out-how-climate-change-will-reshape-our-cities" TargetMode="External"/><Relationship Id="rId18" Type="http://schemas.openxmlformats.org/officeDocument/2006/relationships/hyperlink" Target="https://www.designingforpeople.org.uk/evaluate/product-safety/" TargetMode="External"/><Relationship Id="rId26" Type="http://schemas.openxmlformats.org/officeDocument/2006/relationships/hyperlink" Target="https://www.savillefurniture.com/advantages-and-disadvantages-of-birch-wood/" TargetMode="External"/><Relationship Id="rId3" Type="http://schemas.openxmlformats.org/officeDocument/2006/relationships/hyperlink" Target="https://www.campaigncc.org/schoolresources" TargetMode="External"/><Relationship Id="rId21" Type="http://schemas.openxmlformats.org/officeDocument/2006/relationships/hyperlink" Target="https://www.footprintnetwork.org/2015/11/18/united-arab-emirates/#:~:text=When%20Global%20Footprint%20Network%20reported,were%20determined%20to%20learn%20why." TargetMode="External"/><Relationship Id="rId7" Type="http://schemas.openxmlformats.org/officeDocument/2006/relationships/hyperlink" Target="https://marketingland.com/12-ways-use-urgency-psychology-improve-conversions-112603" TargetMode="External"/><Relationship Id="rId12" Type="http://schemas.openxmlformats.org/officeDocument/2006/relationships/hyperlink" Target="https://www.today.com/style/nike-air-max-shoe-logo-called-offensive-muslims-allah-design-t147626" TargetMode="External"/><Relationship Id="rId17" Type="http://schemas.openxmlformats.org/officeDocument/2006/relationships/hyperlink" Target="https://artipelag.se/en/activities/climate-chess/" TargetMode="External"/><Relationship Id="rId25" Type="http://schemas.openxmlformats.org/officeDocument/2006/relationships/hyperlink" Target="https://design-technology.org/beech.htm#:~:text=Advantages%3A%20%2DBeech%20is%20ver%20hard,exposed%20to%20changes%20in%20moisture." TargetMode="External"/><Relationship Id="rId2" Type="http://schemas.openxmlformats.org/officeDocument/2006/relationships/hyperlink" Target="https://www.stanfordchildrens.org/en/topic/default?id=cognitive-development-90-P01594" TargetMode="External"/><Relationship Id="rId16" Type="http://schemas.openxmlformats.org/officeDocument/2006/relationships/hyperlink" Target="https://www.conquergoodcreative.com/march-of-the-penguins.html" TargetMode="External"/><Relationship Id="rId20" Type="http://schemas.openxmlformats.org/officeDocument/2006/relationships/hyperlink" Target="https://wwwapps.ups.com/ctc/request?loc=en_AE" TargetMode="External"/><Relationship Id="rId29" Type="http://schemas.openxmlformats.org/officeDocument/2006/relationships/hyperlink" Target="https://www.qrcode-monkey.com/" TargetMode="External"/><Relationship Id="rId1" Type="http://schemas.openxmlformats.org/officeDocument/2006/relationships/slideLayout" Target="../slideLayouts/slideLayout2.xml"/><Relationship Id="rId6" Type="http://schemas.openxmlformats.org/officeDocument/2006/relationships/hyperlink" Target="https://www.nrdc.org/stories/how-you-can-stop-global-warming" TargetMode="External"/><Relationship Id="rId11" Type="http://schemas.openxmlformats.org/officeDocument/2006/relationships/hyperlink" Target="https://lovindubai.com/news/amazon-muslims-hashtag" TargetMode="External"/><Relationship Id="rId24" Type="http://schemas.openxmlformats.org/officeDocument/2006/relationships/hyperlink" Target="https://www.liberon.co.uk/help-advice/types-of-wood/oak/" TargetMode="External"/><Relationship Id="rId5" Type="http://schemas.openxmlformats.org/officeDocument/2006/relationships/hyperlink" Target="https://davidsuzuki.org/what-you-can-do/top-10-ways-can-stop-climate-change/" TargetMode="External"/><Relationship Id="rId15" Type="http://schemas.openxmlformats.org/officeDocument/2006/relationships/hyperlink" Target="https://www.potatomike.com/stefan-nenov" TargetMode="External"/><Relationship Id="rId23" Type="http://schemas.openxmlformats.org/officeDocument/2006/relationships/hyperlink" Target="https://www.orangeries-uk.co.uk/advantages-and-disadvantages-of-pine-conservatories.html" TargetMode="External"/><Relationship Id="rId28" Type="http://schemas.openxmlformats.org/officeDocument/2006/relationships/hyperlink" Target="https://www.nationalgeographic.com/magazine/2013/09/rising-seas-ice-melt-new-shoreline-maps/" TargetMode="External"/><Relationship Id="rId10" Type="http://schemas.openxmlformats.org/officeDocument/2006/relationships/hyperlink" Target="https://canvas.hubspot.com/styles/colors" TargetMode="External"/><Relationship Id="rId19" Type="http://schemas.openxmlformats.org/officeDocument/2006/relationships/hyperlink" Target="https://www.babbel.com/en/magazine/how-many-people-speak-english-and-where-is-it-spoken" TargetMode="External"/><Relationship Id="rId4" Type="http://schemas.openxmlformats.org/officeDocument/2006/relationships/hyperlink" Target="https://www.statista.com/statistics/585333/children-s-ownership-of-smartphones-by-age-and-gender/" TargetMode="External"/><Relationship Id="rId9" Type="http://schemas.openxmlformats.org/officeDocument/2006/relationships/hyperlink" Target="https://conversionfanatics.com/convey-sense-urgency-without-sounding-melodramatic/" TargetMode="External"/><Relationship Id="rId14" Type="http://schemas.openxmlformats.org/officeDocument/2006/relationships/hyperlink" Target="https://www.urbanworks.cca.edu/news/events/2020/3/30/bartertown-game-night-the-embarcadero" TargetMode="External"/><Relationship Id="rId22" Type="http://schemas.openxmlformats.org/officeDocument/2006/relationships/hyperlink" Target="https://packability.wordpress.com/2015/10/20/cornstrach-vs-polystyrene-packing-peanuts/" TargetMode="External"/><Relationship Id="rId27" Type="http://schemas.openxmlformats.org/officeDocument/2006/relationships/hyperlink" Target="https://www.quora.com/What-are-the-disadvantages-of-birch-woo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IxELcJsbLC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36.jpg"/><Relationship Id="rId4" Type="http://schemas.openxmlformats.org/officeDocument/2006/relationships/image" Target="../media/image135.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hart" Target="../charts/chart1.xm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hart" Target="../charts/chart3.xml"/><Relationship Id="rId10" Type="http://schemas.openxmlformats.org/officeDocument/2006/relationships/chart" Target="../charts/chart4.xml"/><Relationship Id="rId4" Type="http://schemas.openxmlformats.org/officeDocument/2006/relationships/chart" Target="../charts/chart2.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A993-1B12-4443-87F4-12123E77BCD8}"/>
              </a:ext>
            </a:extLst>
          </p:cNvPr>
          <p:cNvSpPr>
            <a:spLocks noGrp="1"/>
          </p:cNvSpPr>
          <p:nvPr>
            <p:ph type="ctrTitle"/>
          </p:nvPr>
        </p:nvSpPr>
        <p:spPr>
          <a:xfrm>
            <a:off x="1324965" y="1440178"/>
            <a:ext cx="9889236" cy="5406916"/>
          </a:xfrm>
        </p:spPr>
        <p:txBody>
          <a:bodyPr anchor="ctr">
            <a:normAutofit/>
          </a:bodyPr>
          <a:lstStyle/>
          <a:p>
            <a:pPr algn="ctr"/>
            <a:r>
              <a:rPr lang="en-US" sz="7300" dirty="0"/>
              <a:t>Contextual Challenge 2020-2021</a:t>
            </a:r>
            <a:endParaRPr lang="en-GB" sz="7300" dirty="0"/>
          </a:p>
        </p:txBody>
      </p:sp>
      <p:sp>
        <p:nvSpPr>
          <p:cNvPr id="3" name="Subtitle 2">
            <a:extLst>
              <a:ext uri="{FF2B5EF4-FFF2-40B4-BE49-F238E27FC236}">
                <a16:creationId xmlns:a16="http://schemas.microsoft.com/office/drawing/2014/main" id="{CF7E7578-8AF7-4215-8839-1E5246E39437}"/>
              </a:ext>
            </a:extLst>
          </p:cNvPr>
          <p:cNvSpPr>
            <a:spLocks noGrp="1"/>
          </p:cNvSpPr>
          <p:nvPr>
            <p:ph type="subTitle" idx="1"/>
          </p:nvPr>
        </p:nvSpPr>
        <p:spPr>
          <a:xfrm>
            <a:off x="1324965" y="7332738"/>
            <a:ext cx="9889236" cy="1656565"/>
          </a:xfrm>
        </p:spPr>
        <p:txBody>
          <a:bodyPr>
            <a:normAutofit/>
          </a:bodyPr>
          <a:lstStyle/>
          <a:p>
            <a:pPr algn="ctr"/>
            <a:r>
              <a:rPr lang="en-US" dirty="0"/>
              <a:t>By Kahngjoon Koh</a:t>
            </a:r>
            <a:endParaRPr lang="en-GB" dirty="0"/>
          </a:p>
        </p:txBody>
      </p:sp>
      <p:cxnSp>
        <p:nvCxnSpPr>
          <p:cNvPr id="27" name="Straight Connector 26">
            <a:extLst>
              <a:ext uri="{FF2B5EF4-FFF2-40B4-BE49-F238E27FC236}">
                <a16:creationId xmlns:a16="http://schemas.microsoft.com/office/drawing/2014/main" id="{D7E8ECA2-60A0-4D39-817D-F1E982ED7F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34075" y="7136628"/>
            <a:ext cx="6262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406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The User</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GB" sz="1400" b="1" i="1" dirty="0">
                <a:latin typeface="Arial" panose="020B0604020202020204" pitchFamily="34" charset="0"/>
                <a:cs typeface="Arial" panose="020B0604020202020204" pitchFamily="34" charset="0"/>
              </a:rPr>
              <a:t>End User profile: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Age Group:</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a:t>
            </a:r>
            <a:r>
              <a:rPr lang="ko-KR" altLang="en-US" sz="1200" dirty="0">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end </a:t>
            </a:r>
            <a:r>
              <a:rPr lang="en-GB" altLang="ko-KR" sz="1200" dirty="0">
                <a:latin typeface="Arial" panose="020B0604020202020204" pitchFamily="34" charset="0"/>
                <a:cs typeface="Arial" panose="020B0604020202020204" pitchFamily="34" charset="0"/>
              </a:rPr>
              <a:t>users</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of</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the</a:t>
            </a:r>
            <a:r>
              <a:rPr lang="ko-KR" altLang="en-US" sz="1200" dirty="0">
                <a:latin typeface="Arial" panose="020B0604020202020204" pitchFamily="34" charset="0"/>
                <a:cs typeface="Arial" panose="020B0604020202020204" pitchFamily="34" charset="0"/>
              </a:rPr>
              <a:t> </a:t>
            </a:r>
            <a:r>
              <a:rPr lang="en-GB" altLang="ko-KR" sz="1200" dirty="0">
                <a:latin typeface="Arial" panose="020B0604020202020204" pitchFamily="34" charset="0"/>
                <a:cs typeface="Arial" panose="020B0604020202020204" pitchFamily="34" charset="0"/>
              </a:rPr>
              <a:t>product would be </a:t>
            </a:r>
          </a:p>
          <a:p>
            <a:pPr marL="0" indent="0">
              <a:spcBef>
                <a:spcPts val="0"/>
              </a:spcBef>
              <a:spcAft>
                <a:spcPts val="0"/>
              </a:spcAft>
              <a:buNone/>
            </a:pPr>
            <a:r>
              <a:rPr lang="en-GB" altLang="ko-KR" sz="1200" dirty="0">
                <a:latin typeface="Arial" panose="020B0604020202020204" pitchFamily="34" charset="0"/>
                <a:cs typeface="Arial" panose="020B0604020202020204" pitchFamily="34" charset="0"/>
              </a:rPr>
              <a:t>mainly 12-year olds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Location: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Located in Abu Dhabi, UAE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Interests: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Games, school subjects(geography, language, maths, science, etc), art and physical activities are some common interests. Some minor interests are cooking, reading and listening to music.</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General behaviours:</a:t>
            </a:r>
          </a:p>
          <a:p>
            <a:pPr>
              <a:spcBef>
                <a:spcPts val="0"/>
              </a:spcBef>
              <a:spcAft>
                <a:spcPts val="0"/>
              </a:spcAft>
            </a:pPr>
            <a:r>
              <a:rPr lang="en-GB" sz="1200" dirty="0">
                <a:latin typeface="Arial" panose="020B0604020202020204" pitchFamily="34" charset="0"/>
                <a:cs typeface="Arial" panose="020B0604020202020204" pitchFamily="34" charset="0"/>
              </a:rPr>
              <a:t>97% owns mobile devices</a:t>
            </a:r>
          </a:p>
          <a:p>
            <a:pPr>
              <a:spcBef>
                <a:spcPts val="0"/>
              </a:spcBef>
              <a:spcAft>
                <a:spcPts val="0"/>
              </a:spcAft>
            </a:pPr>
            <a:r>
              <a:rPr lang="en-GB" sz="1200" dirty="0">
                <a:latin typeface="Arial" panose="020B0604020202020204" pitchFamily="34" charset="0"/>
                <a:cs typeface="Arial" panose="020B0604020202020204" pitchFamily="34" charset="0"/>
              </a:rPr>
              <a:t>Likely to practice after learning something.</a:t>
            </a:r>
          </a:p>
          <a:p>
            <a:pPr>
              <a:spcBef>
                <a:spcPts val="0"/>
              </a:spcBef>
              <a:spcAft>
                <a:spcPts val="0"/>
              </a:spcAft>
            </a:pPr>
            <a:r>
              <a:rPr lang="en-GB" sz="1200" dirty="0">
                <a:latin typeface="Arial" panose="020B0604020202020204" pitchFamily="34" charset="0"/>
                <a:cs typeface="Arial" panose="020B0604020202020204" pitchFamily="34" charset="0"/>
              </a:rPr>
              <a:t>Not worried as much as adults.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Brief description of design requirements.</a:t>
            </a:r>
          </a:p>
          <a:p>
            <a:pPr>
              <a:spcBef>
                <a:spcPts val="0"/>
              </a:spcBef>
              <a:spcAft>
                <a:spcPts val="0"/>
              </a:spcAft>
            </a:pPr>
            <a:r>
              <a:rPr lang="en-GB" sz="1200" dirty="0">
                <a:latin typeface="Arial" panose="020B0604020202020204" pitchFamily="34" charset="0"/>
                <a:cs typeface="Arial" panose="020B0604020202020204" pitchFamily="34" charset="0"/>
              </a:rPr>
              <a:t>draws the users’ attention to be actively engaged.</a:t>
            </a:r>
          </a:p>
          <a:p>
            <a:pPr>
              <a:spcBef>
                <a:spcPts val="0"/>
              </a:spcBef>
              <a:spcAft>
                <a:spcPts val="0"/>
              </a:spcAft>
            </a:pPr>
            <a:r>
              <a:rPr lang="en-GB" sz="1200" dirty="0">
                <a:latin typeface="Arial" panose="020B0604020202020204" pitchFamily="34" charset="0"/>
                <a:cs typeface="Arial" panose="020B0604020202020204" pitchFamily="34" charset="0"/>
              </a:rPr>
              <a:t>should be able to convey the urgency of the situation.</a:t>
            </a:r>
          </a:p>
          <a:p>
            <a:pPr>
              <a:spcBef>
                <a:spcPts val="0"/>
              </a:spcBef>
              <a:spcAft>
                <a:spcPts val="0"/>
              </a:spcAft>
            </a:pPr>
            <a:r>
              <a:rPr lang="en-GB" sz="1200" dirty="0">
                <a:latin typeface="Arial" panose="020B0604020202020204" pitchFamily="34" charset="0"/>
                <a:cs typeface="Arial" panose="020B0604020202020204" pitchFamily="34" charset="0"/>
              </a:rPr>
              <a:t>should not be an offensive design</a:t>
            </a:r>
          </a:p>
          <a:p>
            <a:pPr>
              <a:spcBef>
                <a:spcPts val="0"/>
              </a:spcBef>
              <a:spcAft>
                <a:spcPts val="0"/>
              </a:spcAft>
            </a:pPr>
            <a:r>
              <a:rPr lang="en-GB" sz="1200" dirty="0">
                <a:latin typeface="Arial" panose="020B0604020202020204" pitchFamily="34" charset="0"/>
                <a:cs typeface="Arial" panose="020B0604020202020204" pitchFamily="34" charset="0"/>
              </a:rPr>
              <a:t>Should include methods on how to contribute in the climate emergency</a:t>
            </a:r>
          </a:p>
          <a:p>
            <a:pPr>
              <a:spcBef>
                <a:spcPts val="0"/>
              </a:spcBef>
              <a:spcAft>
                <a:spcPts val="0"/>
              </a:spcAft>
            </a:pPr>
            <a:r>
              <a:rPr lang="en-GB" sz="1200" dirty="0">
                <a:latin typeface="Arial" panose="020B0604020202020204" pitchFamily="34" charset="0"/>
                <a:cs typeface="Arial" panose="020B0604020202020204" pitchFamily="34" charset="0"/>
              </a:rPr>
              <a:t>Should be based on the anthropometric data of the target demographic</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Anthropometric data</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Why commission my product?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Among my demographic, half is unsure or has not heard of the climate emergency. This product would be used to aid their knowledge and increase awareness.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Limitation: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student would not be the ones to buy the product. It would be the secondary client.</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i="1" dirty="0">
                <a:latin typeface="Arial" panose="020B0604020202020204" pitchFamily="34" charset="0"/>
                <a:cs typeface="Arial" panose="020B0604020202020204" pitchFamily="34" charset="0"/>
              </a:rPr>
              <a:t>The Secondary Client:</a:t>
            </a:r>
          </a:p>
          <a:p>
            <a:pPr marL="0" indent="0">
              <a:spcBef>
                <a:spcPts val="0"/>
              </a:spcBef>
              <a:spcAft>
                <a:spcPts val="0"/>
              </a:spcAft>
              <a:buNone/>
            </a:pPr>
            <a:r>
              <a:rPr lang="en-US" sz="1200" dirty="0">
                <a:latin typeface="Arial" panose="020B0604020202020204" pitchFamily="34" charset="0"/>
                <a:cs typeface="Arial" panose="020B0604020202020204" pitchFamily="34" charset="0"/>
              </a:rPr>
              <a:t>Schools and </a:t>
            </a:r>
            <a:r>
              <a:rPr lang="en-GB" sz="1200" dirty="0">
                <a:latin typeface="Arial" panose="020B0604020202020204" pitchFamily="34" charset="0"/>
                <a:cs typeface="Arial" panose="020B0604020202020204" pitchFamily="34" charset="0"/>
              </a:rPr>
              <a:t>organisations</a:t>
            </a:r>
            <a:r>
              <a:rPr lang="en-US" sz="1200" dirty="0">
                <a:latin typeface="Arial" panose="020B0604020202020204" pitchFamily="34" charset="0"/>
                <a:cs typeface="Arial" panose="020B0604020202020204" pitchFamily="34" charset="0"/>
              </a:rPr>
              <a:t> that are willing to increase the awareness of the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Design requirements: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must be effective in increasing the awareness of the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Limitation: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£600</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If it is a single product, the cheaper product would be preferable.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Time scale/allocation</a:t>
            </a:r>
          </a:p>
          <a:p>
            <a:pPr marL="0" indent="0">
              <a:spcBef>
                <a:spcPts val="0"/>
              </a:spcBef>
              <a:spcAft>
                <a:spcPts val="0"/>
              </a:spcAft>
              <a:buNone/>
            </a:pPr>
            <a:r>
              <a:rPr lang="en-GB" sz="1200" dirty="0"/>
              <a:t>From the 1st of June 2020 to the end of March 2021</a:t>
            </a:r>
          </a:p>
        </p:txBody>
      </p:sp>
      <p:pic>
        <p:nvPicPr>
          <p:cNvPr id="1026" name="Picture 2" descr="12 Years Old Images, Stock Photos &amp; Vectors | Shutterstock">
            <a:extLst>
              <a:ext uri="{FF2B5EF4-FFF2-40B4-BE49-F238E27FC236}">
                <a16:creationId xmlns:a16="http://schemas.microsoft.com/office/drawing/2014/main" id="{B5771CFE-C32E-4A1A-88FF-F99F9683B1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40"/>
          <a:stretch/>
        </p:blipFill>
        <p:spPr bwMode="auto">
          <a:xfrm>
            <a:off x="3282965" y="1881670"/>
            <a:ext cx="2645953" cy="17507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A6A42E7-0548-459E-A444-A6FC441B078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The end user profile will be made. Also, to have my product design more fit with the aim, I will be making a new user profile of those who will be buying my product.</a:t>
            </a:r>
            <a:endParaRPr lang="en-GB" sz="1200" dirty="0"/>
          </a:p>
        </p:txBody>
      </p:sp>
      <p:graphicFrame>
        <p:nvGraphicFramePr>
          <p:cNvPr id="10" name="Chart 9">
            <a:extLst>
              <a:ext uri="{FF2B5EF4-FFF2-40B4-BE49-F238E27FC236}">
                <a16:creationId xmlns:a16="http://schemas.microsoft.com/office/drawing/2014/main" id="{0ED18347-423A-4C19-B030-2748CAC594D8}"/>
              </a:ext>
            </a:extLst>
          </p:cNvPr>
          <p:cNvGraphicFramePr/>
          <p:nvPr>
            <p:extLst>
              <p:ext uri="{D42A27DB-BD31-4B8C-83A1-F6EECF244321}">
                <p14:modId xmlns:p14="http://schemas.microsoft.com/office/powerpoint/2010/main" val="3712534226"/>
              </p:ext>
            </p:extLst>
          </p:nvPr>
        </p:nvGraphicFramePr>
        <p:xfrm>
          <a:off x="372533" y="6579488"/>
          <a:ext cx="4912732" cy="2803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BA387335-F533-4D65-ADF4-58B19CA91B89}"/>
              </a:ext>
            </a:extLst>
          </p:cNvPr>
          <p:cNvGraphicFramePr/>
          <p:nvPr>
            <p:extLst>
              <p:ext uri="{D42A27DB-BD31-4B8C-83A1-F6EECF244321}">
                <p14:modId xmlns:p14="http://schemas.microsoft.com/office/powerpoint/2010/main" val="1838397257"/>
              </p:ext>
            </p:extLst>
          </p:nvPr>
        </p:nvGraphicFramePr>
        <p:xfrm>
          <a:off x="6259211" y="1818541"/>
          <a:ext cx="4912732" cy="28035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11591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normAutofit/>
          </a:bodyPr>
          <a:lstStyle/>
          <a:p>
            <a:r>
              <a:rPr lang="en-GB" dirty="0"/>
              <a:t>Product 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1. Bartertown – a game of social resilience to climate change</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curves and the simplistic design is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solidFill>
                  <a:srgbClr val="0070C0"/>
                </a:solidFill>
                <a:latin typeface="Arial" panose="020B0604020202020204" pitchFamily="34" charset="0"/>
                <a:cs typeface="Arial" panose="020B0604020202020204" pitchFamily="34" charset="0"/>
              </a:rPr>
              <a:t>The product is a boardgame which involves active engagement. In-depth knowledge can be acquired by playing the game</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Requires other players in order to play. </a:t>
            </a:r>
            <a:r>
              <a:rPr lang="en-GB" sz="1200" dirty="0">
                <a:solidFill>
                  <a:srgbClr val="0070C0"/>
                </a:solidFill>
                <a:latin typeface="Arial" panose="020B0604020202020204" pitchFamily="34" charset="0"/>
                <a:cs typeface="Arial" panose="020B0604020202020204" pitchFamily="34" charset="0"/>
              </a:rPr>
              <a:t>During the game, the climate change takes place, which can consequently convey urgency. To players work out a way to alleviate the situation, which provides users specific ways to contribute.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Not more than £50 as it is mainly made with MDF which is a cheap material</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FF0000"/>
                </a:solidFill>
                <a:latin typeface="Arial" panose="020B0604020202020204" pitchFamily="34" charset="0"/>
                <a:cs typeface="Arial" panose="020B0604020202020204" pitchFamily="34" charset="0"/>
              </a:rPr>
              <a:t>The adhesive in the MDF makes it harder to recycle. </a:t>
            </a:r>
            <a:r>
              <a:rPr lang="en-GB" sz="1200" dirty="0">
                <a:solidFill>
                  <a:srgbClr val="0070C0"/>
                </a:solidFill>
                <a:latin typeface="Arial" panose="020B0604020202020204" pitchFamily="34" charset="0"/>
                <a:cs typeface="Arial" panose="020B0604020202020204" pitchFamily="34" charset="0"/>
              </a:rPr>
              <a:t>Can be recovered as fuel. Some of the MDF could be reused as the product doesn’t contain that much decoration.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About 10cm x 130cm x 130cm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It has curved edges</a:t>
            </a:r>
            <a:r>
              <a:rPr lang="en-GB" sz="1200" dirty="0">
                <a:solidFill>
                  <a:srgbClr val="FF0000"/>
                </a:solidFill>
                <a:latin typeface="Arial" panose="020B0604020202020204" pitchFamily="34" charset="0"/>
                <a:cs typeface="Arial" panose="020B0604020202020204" pitchFamily="34" charset="0"/>
              </a:rPr>
              <a:t>. It is heavy and bulky for a boardgame. Also, it is not foldable. This increases the chance of being dropped or bumping into other objects.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A boardgame based on climate change</a:t>
            </a:r>
            <a:r>
              <a:rPr lang="en-GB" sz="1200" b="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rgbClr val="0070C0"/>
                </a:solidFill>
                <a:latin typeface="Arial" panose="020B0604020202020204" pitchFamily="34" charset="0"/>
                <a:cs typeface="Arial" panose="020B0604020202020204" pitchFamily="34" charset="0"/>
              </a:rPr>
              <a:t>The computer aided design was sent to the CNC machine and it cut up the MDF into each parts for the boardgame. This method is fast and accurate compared to human manufacture. </a:t>
            </a:r>
            <a:r>
              <a:rPr lang="en-GB" sz="1200" dirty="0">
                <a:latin typeface="Arial" panose="020B0604020202020204" pitchFamily="34" charset="0"/>
                <a:cs typeface="Arial" panose="020B0604020202020204" pitchFamily="34" charset="0"/>
              </a:rPr>
              <a:t>Cartridge paper is used to make cards and small design features.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Coated MDF, cartridge paper</a:t>
            </a:r>
          </a:p>
          <a:p>
            <a:pPr marL="0" indent="0">
              <a:spcBef>
                <a:spcPts val="0"/>
              </a:spcBef>
              <a:spcAft>
                <a:spcPts val="0"/>
              </a:spcAft>
              <a:buNone/>
            </a:pPr>
            <a:r>
              <a:rPr lang="en-GB" sz="1200" dirty="0">
                <a:solidFill>
                  <a:srgbClr val="0070C0"/>
                </a:solidFill>
                <a:latin typeface="Arial" panose="020B0604020202020204" pitchFamily="34" charset="0"/>
                <a:cs typeface="Arial" panose="020B0604020202020204" pitchFamily="34" charset="0"/>
              </a:rPr>
              <a:t> </a:t>
            </a:r>
            <a:r>
              <a:rPr lang="en-GB" sz="1200" b="1" dirty="0">
                <a:latin typeface="Arial" panose="020B0604020202020204" pitchFamily="34" charset="0"/>
                <a:cs typeface="Arial" panose="020B0604020202020204" pitchFamily="34" charset="0"/>
              </a:rPr>
              <a:t>2. Wooden Sculpture representing global warming.</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r>
              <a:rPr lang="en-GB" sz="1200" dirty="0">
                <a:solidFill>
                  <a:srgbClr val="0070C0"/>
                </a:solidFill>
                <a:latin typeface="Arial" panose="020B0604020202020204" pitchFamily="34" charset="0"/>
                <a:cs typeface="Arial" panose="020B0604020202020204" pitchFamily="34" charset="0"/>
              </a:rPr>
              <a:t>: It is made as an artwork. The wood grains may seem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solidFill>
                  <a:srgbClr val="FF0000"/>
                </a:solidFill>
                <a:latin typeface="Arial" panose="020B0604020202020204" pitchFamily="34" charset="0"/>
                <a:cs typeface="Arial" panose="020B0604020202020204" pitchFamily="34" charset="0"/>
              </a:rPr>
              <a:t>The product cannot provide in-depth knowledge. The product cannot be used to interact</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However, the design may be intriguing and have a deep impression. The melting expression of the Earth makes the situation seem urgent.</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£6,060.60 (too expensive)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can be recycled or recovered as fuel. The wood could also be reused as this product has large areas where it has not been decorated. As the product is not expected to be replaced, it has a long life expectancy.</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210 cm x 60 cm x 60 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It may tip over.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It alerts the audience about the urgency of the current climate emergency situation.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wood is sculpted. </a:t>
            </a:r>
            <a:r>
              <a:rPr lang="en-GB" sz="1200" dirty="0">
                <a:solidFill>
                  <a:srgbClr val="FF0000"/>
                </a:solidFill>
                <a:latin typeface="Arial" panose="020B0604020202020204" pitchFamily="34" charset="0"/>
                <a:cs typeface="Arial" panose="020B0604020202020204" pitchFamily="34" charset="0"/>
              </a:rPr>
              <a:t>This means there would be a lot of waste material.</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Wood</a:t>
            </a:r>
          </a:p>
        </p:txBody>
      </p:sp>
      <p:sp>
        <p:nvSpPr>
          <p:cNvPr id="4" name="Rectangle: Rounded Corners 3">
            <a:extLst>
              <a:ext uri="{FF2B5EF4-FFF2-40B4-BE49-F238E27FC236}">
                <a16:creationId xmlns:a16="http://schemas.microsoft.com/office/drawing/2014/main" id="{7A5B7E7D-DDAA-429C-A090-6643E7F6088B}"/>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existing products that were based on the “product to mass” method.</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15" name="Picture 14" descr="A picture containing outdoor, building, street, front&#10;&#10;Description automatically generated">
            <a:extLst>
              <a:ext uri="{FF2B5EF4-FFF2-40B4-BE49-F238E27FC236}">
                <a16:creationId xmlns:a16="http://schemas.microsoft.com/office/drawing/2014/main" id="{448E42C2-6F23-4D1D-AD12-F857635A2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621" y="2137609"/>
            <a:ext cx="1753497" cy="3039140"/>
          </a:xfrm>
          <a:prstGeom prst="rect">
            <a:avLst/>
          </a:prstGeom>
        </p:spPr>
      </p:pic>
      <p:pic>
        <p:nvPicPr>
          <p:cNvPr id="18" name="Picture 17">
            <a:extLst>
              <a:ext uri="{FF2B5EF4-FFF2-40B4-BE49-F238E27FC236}">
                <a16:creationId xmlns:a16="http://schemas.microsoft.com/office/drawing/2014/main" id="{6473E01A-FA4C-45AD-9812-83C985ACC5A1}"/>
              </a:ext>
            </a:extLst>
          </p:cNvPr>
          <p:cNvPicPr>
            <a:picLocks noChangeAspect="1"/>
          </p:cNvPicPr>
          <p:nvPr/>
        </p:nvPicPr>
        <p:blipFill>
          <a:blip r:embed="rId3"/>
          <a:stretch>
            <a:fillRect/>
          </a:stretch>
        </p:blipFill>
        <p:spPr>
          <a:xfrm>
            <a:off x="962827" y="2183060"/>
            <a:ext cx="3975280" cy="2236095"/>
          </a:xfrm>
          <a:prstGeom prst="rect">
            <a:avLst/>
          </a:prstGeom>
        </p:spPr>
      </p:pic>
    </p:spTree>
    <p:extLst>
      <p:ext uri="{BB962C8B-B14F-4D97-AF65-F5344CB8AC3E}">
        <p14:creationId xmlns:p14="http://schemas.microsoft.com/office/powerpoint/2010/main" val="309765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Product 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3. Automata</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figures may appear appealing to users. The wood grains may also be an aesthetic factor</a:t>
            </a:r>
            <a:r>
              <a:rPr lang="en-GB" sz="1200" dirty="0">
                <a:solidFill>
                  <a:srgbClr val="FF0000"/>
                </a:solidFill>
                <a:latin typeface="Arial" panose="020B0604020202020204" pitchFamily="34" charset="0"/>
                <a:cs typeface="Arial" panose="020B0604020202020204" pitchFamily="34" charset="0"/>
              </a:rPr>
              <a:t>.</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To activate it, the crank must be spun. This is a form of activeness. Also, the motion of the penguins can draw attention. Delivers the clear message of needing to stop global warming. </a:t>
            </a:r>
            <a:r>
              <a:rPr lang="en-GB" sz="1200" dirty="0">
                <a:solidFill>
                  <a:srgbClr val="FF0000"/>
                </a:solidFill>
                <a:latin typeface="Arial" panose="020B0604020202020204" pitchFamily="34" charset="0"/>
                <a:cs typeface="Arial" panose="020B0604020202020204" pitchFamily="34" charset="0"/>
              </a:rPr>
              <a:t>Does not provide in-depth knowledge.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ranges from £10(build kit) to £720(high-quality automata)</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a:t>
            </a:r>
            <a:r>
              <a:rPr lang="en-GB" sz="1200" b="1" dirty="0">
                <a:solidFill>
                  <a:srgbClr val="0070C0"/>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wood can be recycled or recovered as fuel. </a:t>
            </a: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About 15cm x 10cm x 20cm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The hand may get pinched while spinning the crank.</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When the crank is spun, the cam spins. This interacts with the follower and creates the intended animation.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automata frame would have been made easily by cutting and fixing the surfaces with dowel joints. The cam and the follower is made and assembled. </a:t>
            </a:r>
            <a:r>
              <a:rPr lang="en-GB" sz="1200" dirty="0">
                <a:solidFill>
                  <a:srgbClr val="0070C0"/>
                </a:solidFill>
                <a:latin typeface="Arial" panose="020B0604020202020204" pitchFamily="34" charset="0"/>
                <a:cs typeface="Arial" panose="020B0604020202020204" pitchFamily="34" charset="0"/>
              </a:rPr>
              <a:t>The dowel for the shaft uses stock materials. Therefore, less waste is produced.</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Wood, metal wires.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Climate Chess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simple design and the colour contrast is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r>
              <a:rPr lang="en-GB" sz="1200" dirty="0">
                <a:solidFill>
                  <a:srgbClr val="0070C0"/>
                </a:solidFill>
                <a:latin typeface="Arial" panose="020B0604020202020204" pitchFamily="34" charset="0"/>
                <a:cs typeface="Arial" panose="020B0604020202020204" pitchFamily="34" charset="0"/>
              </a:rPr>
              <a:t>The product is interactive as it is based on a chess board game. </a:t>
            </a:r>
            <a:r>
              <a:rPr lang="en-GB" sz="1200" dirty="0">
                <a:solidFill>
                  <a:srgbClr val="FF0000"/>
                </a:solidFill>
                <a:latin typeface="Arial" panose="020B0604020202020204" pitchFamily="34" charset="0"/>
                <a:cs typeface="Arial" panose="020B0604020202020204" pitchFamily="34" charset="0"/>
              </a:rPr>
              <a:t>However, it requires an opponent to play against. </a:t>
            </a:r>
            <a:r>
              <a:rPr lang="en-GB" sz="1200" dirty="0">
                <a:solidFill>
                  <a:srgbClr val="0070C0"/>
                </a:solidFill>
                <a:latin typeface="Arial" panose="020B0604020202020204" pitchFamily="34" charset="0"/>
                <a:cs typeface="Arial" panose="020B0604020202020204" pitchFamily="34" charset="0"/>
              </a:rPr>
              <a:t>The iconic chess pieces give a good impression of the climate change due to human behaviour. </a:t>
            </a:r>
            <a:r>
              <a:rPr lang="en-GB" sz="1200" dirty="0">
                <a:solidFill>
                  <a:srgbClr val="FF0000"/>
                </a:solidFill>
                <a:latin typeface="Arial" panose="020B0604020202020204" pitchFamily="34" charset="0"/>
                <a:cs typeface="Arial" panose="020B0604020202020204" pitchFamily="34" charset="0"/>
              </a:rPr>
              <a:t>Does not convey urgency.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N/A</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product’s expected life time is very long. This means less waste.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FF0000"/>
                </a:solidFill>
                <a:latin typeface="Arial" panose="020B0604020202020204" pitchFamily="34" charset="0"/>
                <a:cs typeface="Arial" panose="020B0604020202020204" pitchFamily="34" charset="0"/>
              </a:rPr>
              <a:t>About 60cm x 8m x 8m(too big)</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There is not much pointy bits</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However, the metal sides can be sharp. A person could trip when going on the chessboard.</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An outdoor chessboard with the chess pieces representing two sides: the nature side and the industrialisation side.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chess board is made with plywood as it is a strong material. The metal is shaped into each chess piece. </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Plywood, metal.</a:t>
            </a:r>
          </a:p>
        </p:txBody>
      </p:sp>
      <p:sp>
        <p:nvSpPr>
          <p:cNvPr id="4" name="Rectangle: Rounded Corners 3">
            <a:extLst>
              <a:ext uri="{FF2B5EF4-FFF2-40B4-BE49-F238E27FC236}">
                <a16:creationId xmlns:a16="http://schemas.microsoft.com/office/drawing/2014/main" id="{DD6AEF63-96B4-4ADA-A279-B0AD80C1DB34}"/>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existing products.</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10" name="Picture 9">
            <a:extLst>
              <a:ext uri="{FF2B5EF4-FFF2-40B4-BE49-F238E27FC236}">
                <a16:creationId xmlns:a16="http://schemas.microsoft.com/office/drawing/2014/main" id="{375892A8-1AB6-4D7F-A8D1-7E2D77A0E9BF}"/>
              </a:ext>
            </a:extLst>
          </p:cNvPr>
          <p:cNvPicPr>
            <a:picLocks noChangeAspect="1"/>
          </p:cNvPicPr>
          <p:nvPr/>
        </p:nvPicPr>
        <p:blipFill>
          <a:blip r:embed="rId2"/>
          <a:stretch>
            <a:fillRect/>
          </a:stretch>
        </p:blipFill>
        <p:spPr>
          <a:xfrm>
            <a:off x="1229894" y="2138087"/>
            <a:ext cx="3454668" cy="2591001"/>
          </a:xfrm>
          <a:prstGeom prst="rect">
            <a:avLst/>
          </a:prstGeom>
        </p:spPr>
      </p:pic>
      <p:pic>
        <p:nvPicPr>
          <p:cNvPr id="23" name="Picture 22">
            <a:extLst>
              <a:ext uri="{FF2B5EF4-FFF2-40B4-BE49-F238E27FC236}">
                <a16:creationId xmlns:a16="http://schemas.microsoft.com/office/drawing/2014/main" id="{6DAC5ABC-5D97-42E3-AB6F-6DE8DCA0E2F1}"/>
              </a:ext>
            </a:extLst>
          </p:cNvPr>
          <p:cNvPicPr>
            <a:picLocks noChangeAspect="1"/>
          </p:cNvPicPr>
          <p:nvPr/>
        </p:nvPicPr>
        <p:blipFill>
          <a:blip r:embed="rId3"/>
          <a:stretch>
            <a:fillRect/>
          </a:stretch>
        </p:blipFill>
        <p:spPr>
          <a:xfrm>
            <a:off x="5912686" y="2400553"/>
            <a:ext cx="5258769" cy="2193401"/>
          </a:xfrm>
          <a:prstGeom prst="rect">
            <a:avLst/>
          </a:prstGeom>
        </p:spPr>
      </p:pic>
    </p:spTree>
    <p:extLst>
      <p:ext uri="{BB962C8B-B14F-4D97-AF65-F5344CB8AC3E}">
        <p14:creationId xmlns:p14="http://schemas.microsoft.com/office/powerpoint/2010/main" val="244397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Factors to consider</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US" sz="1400" b="1" i="1" dirty="0">
                <a:latin typeface="Arial" panose="020B0604020202020204" pitchFamily="34" charset="0"/>
                <a:cs typeface="Arial" panose="020B0604020202020204" pitchFamily="34" charset="0"/>
              </a:rPr>
              <a:t>User Feedback:</a:t>
            </a:r>
          </a:p>
          <a:p>
            <a:pPr marL="0" indent="0">
              <a:spcBef>
                <a:spcPts val="0"/>
              </a:spcBef>
              <a:spcAft>
                <a:spcPts val="0"/>
              </a:spcAft>
              <a:buNone/>
            </a:pPr>
            <a:r>
              <a:rPr lang="en-US" sz="1200" dirty="0">
                <a:latin typeface="Arial" panose="020B0604020202020204" pitchFamily="34" charset="0"/>
                <a:cs typeface="Arial" panose="020B0604020202020204" pitchFamily="34" charset="0"/>
              </a:rPr>
              <a:t>For each of the existing products from the previous page, I have interviewed my demographic about it.</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Bartertown – a game of social resilience to climate change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Does not seem entertaining</a:t>
            </a:r>
          </a:p>
          <a:p>
            <a:pPr>
              <a:spcBef>
                <a:spcPts val="0"/>
              </a:spcBef>
              <a:spcAft>
                <a:spcPts val="0"/>
              </a:spcAft>
            </a:pPr>
            <a:r>
              <a:rPr lang="en-US" sz="1200" dirty="0">
                <a:latin typeface="Arial" panose="020B0604020202020204" pitchFamily="34" charset="0"/>
                <a:cs typeface="Arial" panose="020B0604020202020204" pitchFamily="34" charset="0"/>
              </a:rPr>
              <a:t>Too big and heavy to carry around</a:t>
            </a:r>
          </a:p>
          <a:p>
            <a:pPr>
              <a:spcBef>
                <a:spcPts val="0"/>
              </a:spcBef>
              <a:spcAft>
                <a:spcPts val="0"/>
              </a:spcAft>
            </a:pPr>
            <a:r>
              <a:rPr lang="en-US" sz="1200" dirty="0">
                <a:latin typeface="Arial" panose="020B0604020202020204" pitchFamily="34" charset="0"/>
                <a:cs typeface="Arial" panose="020B0604020202020204" pitchFamily="34" charset="0"/>
              </a:rPr>
              <a:t>I do not want to spend time learning the game rules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Wooden Sculpture</a:t>
            </a:r>
          </a:p>
          <a:p>
            <a:pPr>
              <a:spcBef>
                <a:spcPts val="0"/>
              </a:spcBef>
              <a:spcAft>
                <a:spcPts val="0"/>
              </a:spcAft>
            </a:pPr>
            <a:r>
              <a:rPr lang="en-US" sz="1200" dirty="0">
                <a:latin typeface="Arial" panose="020B0604020202020204" pitchFamily="34" charset="0"/>
                <a:cs typeface="Arial" panose="020B0604020202020204" pitchFamily="34" charset="0"/>
              </a:rPr>
              <a:t>Does not look like Earth nor melting Earth</a:t>
            </a:r>
          </a:p>
          <a:p>
            <a:pPr>
              <a:spcBef>
                <a:spcPts val="0"/>
              </a:spcBef>
              <a:spcAft>
                <a:spcPts val="0"/>
              </a:spcAft>
            </a:pPr>
            <a:r>
              <a:rPr lang="en-US" sz="1200" dirty="0">
                <a:latin typeface="Arial" panose="020B0604020202020204" pitchFamily="34" charset="0"/>
                <a:cs typeface="Arial" panose="020B0604020202020204" pitchFamily="34" charset="0"/>
              </a:rPr>
              <a:t>Looks like water droplets</a:t>
            </a:r>
          </a:p>
          <a:p>
            <a:pPr>
              <a:spcBef>
                <a:spcPts val="0"/>
              </a:spcBef>
              <a:spcAft>
                <a:spcPts val="0"/>
              </a:spcAft>
            </a:pPr>
            <a:r>
              <a:rPr lang="en-US" sz="1200" dirty="0">
                <a:latin typeface="Arial" panose="020B0604020202020204" pitchFamily="34" charset="0"/>
                <a:cs typeface="Arial" panose="020B0604020202020204" pitchFamily="34" charset="0"/>
              </a:rPr>
              <a:t>With no distinctive colours, it is hard to identify from far away</a:t>
            </a:r>
          </a:p>
          <a:p>
            <a:pPr marL="0" indent="0">
              <a:spcBef>
                <a:spcPts val="0"/>
              </a:spcBef>
              <a:spcAft>
                <a:spcPts val="0"/>
              </a:spcAft>
              <a:buNone/>
            </a:pPr>
            <a:endParaRPr lang="en-US" sz="1400" b="1" i="1" dirty="0">
              <a:latin typeface="Arial" panose="020B0604020202020204" pitchFamily="34" charset="0"/>
              <a:cs typeface="Arial" panose="020B0604020202020204" pitchFamily="34" charset="0"/>
            </a:endParaRPr>
          </a:p>
          <a:p>
            <a:pPr marL="0" marR="0" lvl="0" indent="0" algn="l" defTabSz="1280160" rtl="0" eaLnBrk="1" fontAlgn="auto" latinLnBrk="0" hangingPunct="1">
              <a:lnSpc>
                <a:spcPct val="95000"/>
              </a:lnSpc>
              <a:spcBef>
                <a:spcPts val="0"/>
              </a:spcBef>
              <a:spcAft>
                <a:spcPts val="0"/>
              </a:spcAft>
              <a:buClr>
                <a:srgbClr val="6F6F74"/>
              </a:buClr>
              <a:buSzPct val="80000"/>
              <a:buFont typeface="Arial" pitchFamily="34" charset="0"/>
              <a:buNone/>
              <a:tabLst/>
              <a:defRPr/>
            </a:pPr>
            <a:r>
              <a:rPr kumimoji="0" lang="en-GB" sz="12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Automata</a:t>
            </a: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It is cute</a:t>
            </a:r>
          </a:p>
          <a:p>
            <a:pPr>
              <a:spcBef>
                <a:spcPts val="0"/>
              </a:spcBef>
              <a:spcAft>
                <a:spcPts val="0"/>
              </a:spcAft>
            </a:pPr>
            <a:r>
              <a:rPr lang="en-US" sz="1200" dirty="0">
                <a:latin typeface="Arial" panose="020B0604020202020204" pitchFamily="34" charset="0"/>
                <a:cs typeface="Arial" panose="020B0604020202020204" pitchFamily="34" charset="0"/>
              </a:rPr>
              <a:t>It may break due to misuse</a:t>
            </a:r>
          </a:p>
          <a:p>
            <a:pPr>
              <a:spcBef>
                <a:spcPts val="0"/>
              </a:spcBef>
              <a:spcAft>
                <a:spcPts val="0"/>
              </a:spcAft>
            </a:pPr>
            <a:r>
              <a:rPr lang="en-US" sz="1200" dirty="0">
                <a:latin typeface="Arial" panose="020B0604020202020204" pitchFamily="34" charset="0"/>
                <a:cs typeface="Arial" panose="020B0604020202020204" pitchFamily="34" charset="0"/>
              </a:rPr>
              <a:t>May be better with sound, like a music box sound</a:t>
            </a:r>
          </a:p>
          <a:p>
            <a:pPr>
              <a:spcBef>
                <a:spcPts val="0"/>
              </a:spcBef>
              <a:spcAft>
                <a:spcPts val="0"/>
              </a:spcAft>
            </a:pPr>
            <a:r>
              <a:rPr lang="en-US" sz="1200" dirty="0">
                <a:latin typeface="Arial" panose="020B0604020202020204" pitchFamily="34" charset="0"/>
                <a:cs typeface="Arial" panose="020B0604020202020204" pitchFamily="34" charset="0"/>
              </a:rPr>
              <a:t>The mechanism looks dangerous as there no blockage in between</a:t>
            </a:r>
          </a:p>
          <a:p>
            <a:pPr>
              <a:spcBef>
                <a:spcPts val="0"/>
              </a:spcBef>
              <a:spcAft>
                <a:spcPts val="0"/>
              </a:spcAft>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Climate Chess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Would rather play football</a:t>
            </a:r>
          </a:p>
          <a:p>
            <a:pPr>
              <a:spcBef>
                <a:spcPts val="0"/>
              </a:spcBef>
              <a:spcAft>
                <a:spcPts val="0"/>
              </a:spcAft>
            </a:pPr>
            <a:r>
              <a:rPr lang="en-US" sz="1200" dirty="0">
                <a:latin typeface="Arial" panose="020B0604020202020204" pitchFamily="34" charset="0"/>
                <a:cs typeface="Arial" panose="020B0604020202020204" pitchFamily="34" charset="0"/>
              </a:rPr>
              <a:t>Its difficult to recognize each chess piece</a:t>
            </a:r>
          </a:p>
          <a:p>
            <a:pPr>
              <a:spcBef>
                <a:spcPts val="0"/>
              </a:spcBef>
              <a:spcAft>
                <a:spcPts val="0"/>
              </a:spcAft>
            </a:pPr>
            <a:r>
              <a:rPr lang="en-US" sz="1200" dirty="0">
                <a:latin typeface="Arial" panose="020B0604020202020204" pitchFamily="34" charset="0"/>
                <a:cs typeface="Arial" panose="020B0604020202020204" pitchFamily="34" charset="0"/>
              </a:rPr>
              <a:t>Can trip because of the pieces</a:t>
            </a:r>
          </a:p>
          <a:p>
            <a:pPr>
              <a:spcBef>
                <a:spcPts val="0"/>
              </a:spcBef>
              <a:spcAft>
                <a:spcPts val="0"/>
              </a:spcAft>
            </a:pPr>
            <a:r>
              <a:rPr lang="en-US" sz="1200" dirty="0">
                <a:latin typeface="Arial" panose="020B0604020202020204" pitchFamily="34" charset="0"/>
                <a:cs typeface="Arial" panose="020B0604020202020204" pitchFamily="34" charset="0"/>
              </a:rPr>
              <a:t>It is too hot outside in the UAE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dirty="0">
                <a:latin typeface="Arial" panose="020B0604020202020204" pitchFamily="34" charset="0"/>
                <a:cs typeface="Arial" panose="020B0604020202020204" pitchFamily="34" charset="0"/>
              </a:rPr>
              <a:t>Based on the user feedback, I have decided that </a:t>
            </a:r>
            <a:r>
              <a:rPr lang="en-US" sz="1200" dirty="0">
                <a:solidFill>
                  <a:srgbClr val="00B050"/>
                </a:solidFill>
                <a:latin typeface="Arial" panose="020B0604020202020204" pitchFamily="34" charset="0"/>
                <a:cs typeface="Arial" panose="020B0604020202020204" pitchFamily="34" charset="0"/>
              </a:rPr>
              <a:t>outdoors is not a good option</a:t>
            </a:r>
            <a:r>
              <a:rPr lang="en-US" sz="1200" dirty="0">
                <a:latin typeface="Arial" panose="020B0604020202020204" pitchFamily="34" charset="0"/>
                <a:cs typeface="Arial" panose="020B0604020202020204" pitchFamily="34" charset="0"/>
              </a:rPr>
              <a:t> due to the hot weather and that it would likely be neglected if it was not big enough</a:t>
            </a:r>
            <a:r>
              <a:rPr lang="en-US" sz="1200" dirty="0">
                <a:solidFill>
                  <a:srgbClr val="00B050"/>
                </a:solidFill>
                <a:latin typeface="Arial" panose="020B0604020202020204" pitchFamily="34" charset="0"/>
                <a:cs typeface="Arial" panose="020B0604020202020204" pitchFamily="34" charset="0"/>
              </a:rPr>
              <a:t>. Ideas like boardgames should have intuitive rules and decent portability</a:t>
            </a:r>
            <a:r>
              <a:rPr lang="en-US" sz="1200" dirty="0">
                <a:latin typeface="Arial" panose="020B0604020202020204" pitchFamily="34" charset="0"/>
                <a:cs typeface="Arial" panose="020B0604020202020204" pitchFamily="34" charset="0"/>
              </a:rPr>
              <a:t>. </a:t>
            </a:r>
            <a:r>
              <a:rPr lang="en-US" sz="1200" dirty="0">
                <a:solidFill>
                  <a:srgbClr val="00B050"/>
                </a:solidFill>
                <a:latin typeface="Arial" panose="020B0604020202020204" pitchFamily="34" charset="0"/>
                <a:cs typeface="Arial" panose="020B0604020202020204" pitchFamily="34" charset="0"/>
              </a:rPr>
              <a:t>Products should be stable and safe during use.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i="1" dirty="0">
                <a:latin typeface="Arial" panose="020B0604020202020204" pitchFamily="34" charset="0"/>
                <a:cs typeface="Arial" panose="020B0604020202020204" pitchFamily="34" charset="0"/>
              </a:rPr>
              <a:t>Where the product would be used:</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products were to be used out of the three locations: outdoors, in the hallways, and in the classrooms. However, based on user feedback, I have decided to remove the “outdoors” option.</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Theses are the locations in the school where the product would be used.</a:t>
            </a:r>
          </a:p>
          <a:p>
            <a:pPr>
              <a:spcBef>
                <a:spcPts val="0"/>
              </a:spcBef>
              <a:spcAft>
                <a:spcPts val="0"/>
              </a:spcAft>
            </a:pPr>
            <a:r>
              <a:rPr lang="en-US" sz="1200" dirty="0">
                <a:latin typeface="Arial" panose="020B0604020202020204" pitchFamily="34" charset="0"/>
                <a:cs typeface="Arial" panose="020B0604020202020204" pitchFamily="34" charset="0"/>
              </a:rPr>
              <a:t>In the hallways</a:t>
            </a:r>
          </a:p>
          <a:p>
            <a:pPr>
              <a:spcBef>
                <a:spcPts val="0"/>
              </a:spcBef>
              <a:spcAft>
                <a:spcPts val="0"/>
              </a:spcAft>
            </a:pPr>
            <a:r>
              <a:rPr lang="en-US" sz="1200" dirty="0">
                <a:latin typeface="Arial" panose="020B0604020202020204" pitchFamily="34" charset="0"/>
                <a:cs typeface="Arial" panose="020B0604020202020204" pitchFamily="34" charset="0"/>
              </a:rPr>
              <a:t>In the classrooms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General:</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Though the UAE is hot and humid, both products would be indoors with the right temperature and humidity.</a:t>
            </a:r>
          </a:p>
          <a:p>
            <a:pPr marL="0" indent="0">
              <a:spcBef>
                <a:spcPts val="0"/>
              </a:spcBef>
              <a:spcAft>
                <a:spcPts val="0"/>
              </a:spcAft>
              <a:buNone/>
            </a:pPr>
            <a:r>
              <a:rPr lang="en-US" sz="1200" b="1" dirty="0">
                <a:latin typeface="Arial" panose="020B0604020202020204" pitchFamily="34" charset="0"/>
                <a:cs typeface="Arial" panose="020B0604020202020204" pitchFamily="34" charset="0"/>
              </a:rPr>
              <a:t>Hallways:</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advantage of this option is that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many people would spot the product as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they walk through the halls. It should </a:t>
            </a:r>
            <a:r>
              <a:rPr lang="en-US" sz="1200" dirty="0">
                <a:solidFill>
                  <a:srgbClr val="00B050"/>
                </a:solidFill>
                <a:latin typeface="Arial" panose="020B0604020202020204" pitchFamily="34" charset="0"/>
                <a:cs typeface="Arial" panose="020B0604020202020204" pitchFamily="34" charset="0"/>
              </a:rPr>
              <a:t>be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stable and designed with exceptional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situations, such as people bumping into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it, in mind</a:t>
            </a:r>
            <a:r>
              <a:rPr lang="en-US" sz="1200" dirty="0">
                <a:latin typeface="Arial" panose="020B0604020202020204" pitchFamily="34" charset="0"/>
                <a:cs typeface="Arial" panose="020B0604020202020204" pitchFamily="34" charset="0"/>
              </a:rPr>
              <a:t>. Also, the product should be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able catch attention. </a:t>
            </a:r>
            <a:r>
              <a:rPr lang="en-US" sz="1200" dirty="0">
                <a:solidFill>
                  <a:srgbClr val="00B050"/>
                </a:solidFill>
                <a:latin typeface="Arial" panose="020B0604020202020204" pitchFamily="34" charset="0"/>
                <a:cs typeface="Arial" panose="020B0604020202020204" pitchFamily="34" charset="0"/>
              </a:rPr>
              <a:t>To achieve this, it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is beneficial to have at least one feature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out of sounds, lights, or a size big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enough to be seen from far away but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not to disturb hallway traffic. </a:t>
            </a:r>
            <a:r>
              <a:rPr lang="en-US" sz="1200" dirty="0">
                <a:latin typeface="Arial" panose="020B0604020202020204" pitchFamily="34" charset="0"/>
                <a:cs typeface="Arial" panose="020B0604020202020204" pitchFamily="34" charset="0"/>
              </a:rPr>
              <a:t>If it gets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bigger</a:t>
            </a:r>
            <a:r>
              <a:rPr lang="en-US" sz="1200" dirty="0">
                <a:solidFill>
                  <a:srgbClr val="00B050"/>
                </a:solidFill>
                <a:latin typeface="Arial" panose="020B0604020202020204" pitchFamily="34" charset="0"/>
                <a:cs typeface="Arial" panose="020B0604020202020204" pitchFamily="34" charset="0"/>
              </a:rPr>
              <a:t>, it should be strong enough to withstand its own weight and the possible force of the user leaning on to it.</a:t>
            </a:r>
            <a:endParaRPr lang="en-US"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Classroom:</a:t>
            </a:r>
          </a:p>
          <a:p>
            <a:pPr marL="0" indent="0">
              <a:spcBef>
                <a:spcPts val="0"/>
              </a:spcBef>
              <a:spcAft>
                <a:spcPts val="0"/>
              </a:spcAft>
              <a:buNone/>
            </a:pPr>
            <a:r>
              <a:rPr lang="en-US" sz="1200" dirty="0">
                <a:latin typeface="Arial" panose="020B0604020202020204" pitchFamily="34" charset="0"/>
                <a:cs typeface="Arial" panose="020B0604020202020204" pitchFamily="34" charset="0"/>
              </a:rPr>
              <a:t>It should be </a:t>
            </a:r>
            <a:r>
              <a:rPr lang="en-US" sz="1200" dirty="0">
                <a:solidFill>
                  <a:srgbClr val="00B050"/>
                </a:solidFill>
                <a:latin typeface="Arial" panose="020B0604020202020204" pitchFamily="34" charset="0"/>
                <a:cs typeface="Arial" panose="020B0604020202020204" pitchFamily="34" charset="0"/>
              </a:rPr>
              <a:t>resistant to big bumps and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occasionally some drops </a:t>
            </a:r>
            <a:r>
              <a:rPr lang="en-US" sz="1200" dirty="0">
                <a:latin typeface="Arial" panose="020B0604020202020204" pitchFamily="34" charset="0"/>
                <a:cs typeface="Arial" panose="020B0604020202020204" pitchFamily="34" charset="0"/>
              </a:rPr>
              <a:t>as it would be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moved around a lot. This contextual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background is suitable for ideas like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boardgames. Likewise, classrooms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have chairs and desks which allows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end user to sit down. Therefore,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interaction time with the product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could be longer compared to standing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up. The objects inside the classroom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would limit the size of the object.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Moreover, it should be strong to </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withstand cases where the users exert force from above proportional to their weight.</a:t>
            </a:r>
          </a:p>
          <a:p>
            <a:pPr marL="0" indent="0">
              <a:spcBef>
                <a:spcPts val="0"/>
              </a:spcBef>
              <a:spcAft>
                <a:spcPts val="0"/>
              </a:spcAft>
              <a:buNone/>
            </a:pPr>
            <a:r>
              <a:rPr lang="en-US" sz="1200" dirty="0">
                <a:latin typeface="Arial" panose="020B0604020202020204" pitchFamily="34" charset="0"/>
                <a:cs typeface="Arial" panose="020B0604020202020204" pitchFamily="34" charset="0"/>
              </a:rPr>
              <a:t>Similarly, the product should be easily carried around. As a result, </a:t>
            </a:r>
            <a:r>
              <a:rPr lang="en-US" sz="1200" dirty="0">
                <a:solidFill>
                  <a:srgbClr val="00B050"/>
                </a:solidFill>
                <a:latin typeface="Arial" panose="020B0604020202020204" pitchFamily="34" charset="0"/>
                <a:cs typeface="Arial" panose="020B0604020202020204" pitchFamily="34" charset="0"/>
              </a:rPr>
              <a:t>it is best to have the product smaller than the desk and lightweight as possible.</a:t>
            </a:r>
          </a:p>
          <a:p>
            <a:pPr marL="0" indent="0">
              <a:spcBef>
                <a:spcPts val="0"/>
              </a:spcBef>
              <a:spcAft>
                <a:spcPts val="0"/>
              </a:spcAft>
              <a:buNone/>
            </a:pPr>
            <a:r>
              <a:rPr lang="en-US" sz="1200" dirty="0">
                <a:latin typeface="Arial" panose="020B0604020202020204" pitchFamily="34" charset="0"/>
                <a:cs typeface="Arial" panose="020B0604020202020204" pitchFamily="34" charset="0"/>
              </a:rPr>
              <a:t> </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i="1" dirty="0">
                <a:latin typeface="Arial" panose="020B0604020202020204" pitchFamily="34" charset="0"/>
                <a:cs typeface="Arial" panose="020B0604020202020204" pitchFamily="34" charset="0"/>
              </a:rPr>
              <a:t>How I would measure awareness:</a:t>
            </a:r>
          </a:p>
          <a:p>
            <a:pPr marL="0" indent="0">
              <a:spcBef>
                <a:spcPts val="0"/>
              </a:spcBef>
              <a:spcAft>
                <a:spcPts val="0"/>
              </a:spcAft>
              <a:buNone/>
            </a:pPr>
            <a:r>
              <a:rPr lang="en-US" sz="1200" dirty="0">
                <a:latin typeface="Arial" panose="020B0604020202020204" pitchFamily="34" charset="0"/>
                <a:cs typeface="Arial" panose="020B0604020202020204" pitchFamily="34" charset="0"/>
              </a:rPr>
              <a:t>Currently there is no way to figure out both conscious and unconscious thoughts of one’s mind. This means, “awareness” cannot be measured quantitively. As a result, I would have to interview users after they use the product or prepare quizzes to check if they have learnt anything. I could also attempt to interview users after some given time to know how effective the product is in the long-run.</a:t>
            </a:r>
          </a:p>
        </p:txBody>
      </p:sp>
      <p:pic>
        <p:nvPicPr>
          <p:cNvPr id="2050" name="Picture 2" descr="Brighton College Dubai, A Hard Hat Tour">
            <a:extLst>
              <a:ext uri="{FF2B5EF4-FFF2-40B4-BE49-F238E27FC236}">
                <a16:creationId xmlns:a16="http://schemas.microsoft.com/office/drawing/2014/main" id="{443E38A9-BBA7-44A7-B075-794036A97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490" y="2039922"/>
            <a:ext cx="2878000" cy="1921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0A6F06-E76F-49A9-8A9E-58D30CDC9836}"/>
              </a:ext>
            </a:extLst>
          </p:cNvPr>
          <p:cNvPicPr>
            <a:picLocks noChangeAspect="1"/>
          </p:cNvPicPr>
          <p:nvPr/>
        </p:nvPicPr>
        <p:blipFill>
          <a:blip r:embed="rId4"/>
          <a:stretch>
            <a:fillRect/>
          </a:stretch>
        </p:blipFill>
        <p:spPr>
          <a:xfrm>
            <a:off x="8749122" y="4735421"/>
            <a:ext cx="2955486" cy="1921066"/>
          </a:xfrm>
          <a:prstGeom prst="rect">
            <a:avLst/>
          </a:prstGeom>
        </p:spPr>
      </p:pic>
      <p:sp>
        <p:nvSpPr>
          <p:cNvPr id="8" name="Rectangle: Rounded Corners 7">
            <a:extLst>
              <a:ext uri="{FF2B5EF4-FFF2-40B4-BE49-F238E27FC236}">
                <a16:creationId xmlns:a16="http://schemas.microsoft.com/office/drawing/2014/main" id="{1A4BD54E-8A73-4497-AAF1-2670EC805C78}"/>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Will obtain user feedback to have better understanding of the demographic and to put in account when coming up with initial ideas. The context of where the product would be investigated. </a:t>
            </a:r>
          </a:p>
        </p:txBody>
      </p:sp>
    </p:spTree>
    <p:extLst>
      <p:ext uri="{BB962C8B-B14F-4D97-AF65-F5344CB8AC3E}">
        <p14:creationId xmlns:p14="http://schemas.microsoft.com/office/powerpoint/2010/main" val="314566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Factors to consider</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02514"/>
          </a:xfrm>
        </p:spPr>
        <p:txBody>
          <a:bodyPr numCol="2">
            <a:normAutofit/>
          </a:bodyPr>
          <a:lstStyle/>
          <a:p>
            <a:pPr marL="0" indent="0">
              <a:spcBef>
                <a:spcPts val="0"/>
              </a:spcBef>
              <a:spcAft>
                <a:spcPts val="0"/>
              </a:spcAft>
              <a:buNone/>
            </a:pPr>
            <a:r>
              <a:rPr lang="en-US" sz="1400" b="1" i="1" dirty="0">
                <a:latin typeface="Arial" panose="020B0604020202020204" pitchFamily="34" charset="0"/>
                <a:cs typeface="Arial" panose="020B0604020202020204" pitchFamily="34" charset="0"/>
              </a:rPr>
              <a:t>Other limitations:</a:t>
            </a:r>
            <a:endParaRPr lang="en-US" sz="1400" b="1"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Materials: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I am limited to use materials and equipment in the workshop. Since the workshop has mostly timbers, my product would be based on timbers.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Cost: </a:t>
            </a:r>
          </a:p>
          <a:p>
            <a:pPr marL="0" indent="0">
              <a:spcBef>
                <a:spcPts val="0"/>
              </a:spcBef>
              <a:spcAft>
                <a:spcPts val="0"/>
              </a:spcAft>
              <a:buNone/>
            </a:pPr>
            <a:r>
              <a:rPr lang="en-US" sz="1200" dirty="0">
                <a:latin typeface="Arial" panose="020B0604020202020204" pitchFamily="34" charset="0"/>
                <a:cs typeface="Arial" panose="020B0604020202020204" pitchFamily="34" charset="0"/>
              </a:rPr>
              <a:t>Mentioned on the user page.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Service:</a:t>
            </a:r>
            <a:r>
              <a:rPr lang="en-GB" sz="1200" b="1"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could be shipped internationally. This can be possible if they can understand the direct or implied meaning of the product. To understand it though, language and culture may have to be similar.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2403968" lvl="6" indent="0">
              <a:spcBef>
                <a:spcPts val="0"/>
              </a:spcBef>
              <a:spcAft>
                <a:spcPts val="0"/>
              </a:spcAft>
              <a:buNone/>
            </a:pPr>
            <a:r>
              <a:rPr lang="en-US" sz="1200" b="1" dirty="0">
                <a:latin typeface="Arial" panose="020B0604020202020204" pitchFamily="34" charset="0"/>
                <a:cs typeface="Arial" panose="020B0604020202020204" pitchFamily="34" charset="0"/>
              </a:rPr>
              <a:t>Colours:</a:t>
            </a:r>
            <a:endParaRPr lang="en-GB" sz="1200" dirty="0">
              <a:latin typeface="Arial" panose="020B0604020202020204" pitchFamily="34" charset="0"/>
              <a:cs typeface="Arial" panose="020B0604020202020204" pitchFamily="34" charset="0"/>
              <a:sym typeface="Wingdings" panose="05000000000000000000" pitchFamily="2" charset="2"/>
            </a:endParaRPr>
          </a:p>
          <a:p>
            <a:pPr marL="2403968" lvl="6"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As the product targets multiple people, it should not include colours or designs of a particular user request.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Instead I would use colours associated with the Earth such as green, blue, and white to increase the effectiveness of the product</a:t>
            </a:r>
            <a:r>
              <a:rPr lang="en-GB" sz="1200" dirty="0">
                <a:latin typeface="Arial" panose="020B0604020202020204" pitchFamily="34" charset="0"/>
                <a:cs typeface="Arial" panose="020B0604020202020204" pitchFamily="34" charset="0"/>
                <a:sym typeface="Wingdings" panose="05000000000000000000" pitchFamily="2" charset="2"/>
              </a:rPr>
              <a:t>. As I said before I would use warm colours related with action and can successfully convey the urgency.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Design:</a:t>
            </a: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It should be safe to use. </a:t>
            </a:r>
            <a:r>
              <a:rPr lang="en-US" sz="1200" dirty="0">
                <a:latin typeface="Arial" panose="020B0604020202020204" pitchFamily="34" charset="0"/>
                <a:cs typeface="Arial" panose="020B0604020202020204" pitchFamily="34" charset="0"/>
              </a:rPr>
              <a:t>For a safe design:</a:t>
            </a:r>
          </a:p>
          <a:p>
            <a:pPr>
              <a:spcBef>
                <a:spcPts val="0"/>
              </a:spcBef>
              <a:spcAft>
                <a:spcPts val="0"/>
              </a:spcAft>
            </a:pPr>
            <a:r>
              <a:rPr lang="en-GB" sz="1200" dirty="0">
                <a:latin typeface="Arial" panose="020B0604020202020204" pitchFamily="34" charset="0"/>
                <a:cs typeface="Arial" panose="020B0604020202020204" pitchFamily="34" charset="0"/>
              </a:rPr>
              <a:t>Anthropometric data can make sure that the product is the right size for the intended user or range of users.</a:t>
            </a:r>
            <a:endParaRPr lang="en-US"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The product should not involve users in excessive physical effort</a:t>
            </a:r>
          </a:p>
          <a:p>
            <a:pPr>
              <a:spcBef>
                <a:spcPts val="0"/>
              </a:spcBef>
              <a:spcAft>
                <a:spcPts val="0"/>
              </a:spcAft>
            </a:pPr>
            <a:r>
              <a:rPr lang="en-GB" sz="1200" dirty="0">
                <a:latin typeface="Arial" panose="020B0604020202020204" pitchFamily="34" charset="0"/>
                <a:cs typeface="Arial" panose="020B0604020202020204" pitchFamily="34" charset="0"/>
              </a:rPr>
              <a:t>Ideally a product should be suitable for use by small (5th percentile) women as well as by large (95th percentile) men</a:t>
            </a:r>
          </a:p>
          <a:p>
            <a:pPr>
              <a:spcBef>
                <a:spcPts val="0"/>
              </a:spcBef>
              <a:spcAft>
                <a:spcPts val="0"/>
              </a:spcAft>
            </a:pPr>
            <a:r>
              <a:rPr lang="en-GB" sz="1200" dirty="0">
                <a:latin typeface="Arial" panose="020B0604020202020204" pitchFamily="34" charset="0"/>
                <a:cs typeface="Arial" panose="020B0604020202020204" pitchFamily="34" charset="0"/>
              </a:rPr>
              <a:t>Gaps and clearances should suit the user</a:t>
            </a:r>
          </a:p>
          <a:p>
            <a:pPr>
              <a:spcBef>
                <a:spcPts val="0"/>
              </a:spcBef>
              <a:spcAft>
                <a:spcPts val="0"/>
              </a:spcAft>
            </a:pPr>
            <a:r>
              <a:rPr lang="en-GB" sz="1200" dirty="0">
                <a:latin typeface="Arial" panose="020B0604020202020204" pitchFamily="34" charset="0"/>
                <a:cs typeface="Arial" panose="020B0604020202020204" pitchFamily="34" charset="0"/>
              </a:rPr>
              <a:t>The product should be evaluated under the same conditions as it will be used in</a:t>
            </a:r>
          </a:p>
          <a:p>
            <a:pPr>
              <a:spcBef>
                <a:spcPts val="0"/>
              </a:spcBef>
              <a:spcAft>
                <a:spcPts val="0"/>
              </a:spcAft>
            </a:pPr>
            <a:r>
              <a:rPr lang="en-GB" sz="1200" dirty="0">
                <a:latin typeface="Arial" panose="020B0604020202020204" pitchFamily="34" charset="0"/>
                <a:cs typeface="Arial" panose="020B0604020202020204" pitchFamily="34" charset="0"/>
              </a:rPr>
              <a:t>The product should be comfortable and easy to use. This can be checked during trials by asking users what they think about products through a structured experiment or questionnaire. Checklists can be used to ensure that all aspects of design and use are assessed.</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It should be suitable for the demographic based on its anthropometric data</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200" dirty="0">
                <a:solidFill>
                  <a:srgbClr val="00B050"/>
                </a:solidFill>
                <a:latin typeface="Arial" panose="020B0604020202020204" pitchFamily="34" charset="0"/>
                <a:cs typeface="Arial" panose="020B0604020202020204" pitchFamily="34" charset="0"/>
              </a:rPr>
              <a:t>Also, the part where the user interacts should be scratch-resistant(hard) for longer use. </a:t>
            </a:r>
            <a:r>
              <a:rPr lang="en-GB" sz="1200" dirty="0">
                <a:latin typeface="Arial" panose="020B0604020202020204" pitchFamily="34" charset="0"/>
                <a:cs typeface="Arial" panose="020B0604020202020204" pitchFamily="34" charset="0"/>
                <a:sym typeface="Wingdings" panose="05000000000000000000" pitchFamily="2" charset="2"/>
              </a:rPr>
              <a:t>As referred to in the second investigation page, it should have a design that resembles climate emergency to aid the understanding of the end users.</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Such examples of the representative images can be: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Melting earth </a:t>
            </a:r>
            <a:r>
              <a:rPr lang="en-US" sz="1200" dirty="0">
                <a:latin typeface="Arial" panose="020B0604020202020204" pitchFamily="34" charset="0"/>
                <a:cs typeface="Arial" panose="020B0604020202020204" pitchFamily="34" charset="0"/>
                <a:sym typeface="Wingdings" panose="05000000000000000000" pitchFamily="2" charset="2"/>
              </a:rPr>
              <a:t>(This option psychologically makes the situation urgent)</a:t>
            </a:r>
            <a:endParaRPr lang="en-GB" sz="1200" dirty="0">
              <a:latin typeface="Arial" panose="020B0604020202020204" pitchFamily="34" charset="0"/>
              <a:cs typeface="Arial" panose="020B0604020202020204" pitchFamily="34" charset="0"/>
              <a:sym typeface="Wingdings" panose="05000000000000000000" pitchFamily="2" charset="2"/>
            </a:endParaRP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Greenhouse gases (Acknowledges that humans have caused global warming)</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Rising temperature </a:t>
            </a:r>
            <a:r>
              <a:rPr lang="en-US" sz="1200" dirty="0">
                <a:latin typeface="Arial" panose="020B0604020202020204" pitchFamily="34" charset="0"/>
                <a:cs typeface="Arial" panose="020B0604020202020204" pitchFamily="34" charset="0"/>
                <a:sym typeface="Wingdings" panose="05000000000000000000" pitchFamily="2" charset="2"/>
              </a:rPr>
              <a:t>(This option psychologically makes the situation urgent)</a:t>
            </a: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Hourglass (This option psychologically makes the situation urgent)</a:t>
            </a: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Catastrophic Earth (This option psychologically makes the situation urgent)</a:t>
            </a: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Industrialisation (Delivers the sense of </a:t>
            </a:r>
            <a:r>
              <a:rPr lang="en-GB" sz="1200" dirty="0">
                <a:latin typeface="Arial" panose="020B0604020202020204" pitchFamily="34" charset="0"/>
                <a:cs typeface="Arial" panose="020B0604020202020204" pitchFamily="34" charset="0"/>
                <a:sym typeface="Wingdings" panose="05000000000000000000" pitchFamily="2" charset="2"/>
              </a:rPr>
              <a:t>guilt, Acknowledges that humans have caused global warming)</a:t>
            </a:r>
            <a:endParaRPr lang="en-US" sz="1200" dirty="0">
              <a:latin typeface="Arial" panose="020B0604020202020204" pitchFamily="34" charset="0"/>
              <a:cs typeface="Arial" panose="020B0604020202020204" pitchFamily="34" charset="0"/>
              <a:sym typeface="Wingdings" panose="05000000000000000000" pitchFamily="2" charset="2"/>
            </a:endParaRPr>
          </a:p>
          <a:p>
            <a:pPr>
              <a:spcBef>
                <a:spcPts val="0"/>
              </a:spcBef>
              <a:spcAft>
                <a:spcPts val="0"/>
              </a:spcAft>
            </a:pPr>
            <a:r>
              <a:rPr lang="en-US" sz="1200" dirty="0">
                <a:latin typeface="Arial" panose="020B0604020202020204" pitchFamily="34" charset="0"/>
                <a:cs typeface="Arial" panose="020B0604020202020204" pitchFamily="34" charset="0"/>
                <a:sym typeface="Wingdings" panose="05000000000000000000" pitchFamily="2" charset="2"/>
              </a:rPr>
              <a:t>Melting artic (with polar bears, causes empathy)</a:t>
            </a:r>
          </a:p>
        </p:txBody>
      </p:sp>
      <p:sp>
        <p:nvSpPr>
          <p:cNvPr id="10" name="Rectangle: Rounded Corners 9">
            <a:extLst>
              <a:ext uri="{FF2B5EF4-FFF2-40B4-BE49-F238E27FC236}">
                <a16:creationId xmlns:a16="http://schemas.microsoft.com/office/drawing/2014/main" id="{9EE4A571-D85F-4CBE-BD75-B6E2F07BBA97}"/>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research other limitations.</a:t>
            </a:r>
          </a:p>
        </p:txBody>
      </p:sp>
      <p:pic>
        <p:nvPicPr>
          <p:cNvPr id="1026" name="Picture 2" descr="Planet Earth: Facts About Its Orbit, Atmosphere &amp; Size | Space">
            <a:extLst>
              <a:ext uri="{FF2B5EF4-FFF2-40B4-BE49-F238E27FC236}">
                <a16:creationId xmlns:a16="http://schemas.microsoft.com/office/drawing/2014/main" id="{18F0C858-AA14-41D5-A60B-B7C138AC75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70" r="19830"/>
          <a:stretch/>
        </p:blipFill>
        <p:spPr bwMode="auto">
          <a:xfrm>
            <a:off x="760396" y="4109988"/>
            <a:ext cx="1918275" cy="1665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32C78D9-6391-48FD-B5C1-A6AFD4A096BE}"/>
              </a:ext>
            </a:extLst>
          </p:cNvPr>
          <p:cNvPicPr>
            <a:picLocks noChangeAspect="1"/>
          </p:cNvPicPr>
          <p:nvPr/>
        </p:nvPicPr>
        <p:blipFill rotWithShape="1">
          <a:blip r:embed="rId3"/>
          <a:srcRect l="16973" r="11553"/>
          <a:stretch/>
        </p:blipFill>
        <p:spPr>
          <a:xfrm>
            <a:off x="6061097" y="3849962"/>
            <a:ext cx="1562112" cy="1503698"/>
          </a:xfrm>
          <a:prstGeom prst="rect">
            <a:avLst/>
          </a:prstGeom>
        </p:spPr>
      </p:pic>
      <p:pic>
        <p:nvPicPr>
          <p:cNvPr id="13" name="Picture 12" descr="A picture containing surfing, game&#10;&#10;Description automatically generated">
            <a:extLst>
              <a:ext uri="{FF2B5EF4-FFF2-40B4-BE49-F238E27FC236}">
                <a16:creationId xmlns:a16="http://schemas.microsoft.com/office/drawing/2014/main" id="{C924C126-9F53-48DE-A593-3EE58AE97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805" y="6269202"/>
            <a:ext cx="2619376" cy="147339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FC85C795-9051-4855-A19F-DBF1BE61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410" y="5433100"/>
            <a:ext cx="2955920" cy="1665169"/>
          </a:xfrm>
          <a:prstGeom prst="rect">
            <a:avLst/>
          </a:prstGeom>
        </p:spPr>
      </p:pic>
      <p:pic>
        <p:nvPicPr>
          <p:cNvPr id="17" name="Graphic 16">
            <a:extLst>
              <a:ext uri="{FF2B5EF4-FFF2-40B4-BE49-F238E27FC236}">
                <a16:creationId xmlns:a16="http://schemas.microsoft.com/office/drawing/2014/main" id="{5A8DD2D9-E12B-44DC-B1FA-F1C17A1C0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0137" y="3849962"/>
            <a:ext cx="2479622" cy="1503698"/>
          </a:xfrm>
          <a:prstGeom prst="rect">
            <a:avLst/>
          </a:prstGeom>
        </p:spPr>
      </p:pic>
      <p:pic>
        <p:nvPicPr>
          <p:cNvPr id="19" name="Picture 18" descr="A picture containing object, timepiece, indoor, small&#10;&#10;Description automatically generated">
            <a:extLst>
              <a:ext uri="{FF2B5EF4-FFF2-40B4-BE49-F238E27FC236}">
                <a16:creationId xmlns:a16="http://schemas.microsoft.com/office/drawing/2014/main" id="{7472ED72-1096-4F7D-A28F-0B594E7B8034}"/>
              </a:ext>
            </a:extLst>
          </p:cNvPr>
          <p:cNvPicPr>
            <a:picLocks noChangeAspect="1"/>
          </p:cNvPicPr>
          <p:nvPr/>
        </p:nvPicPr>
        <p:blipFill rotWithShape="1">
          <a:blip r:embed="rId8">
            <a:extLst>
              <a:ext uri="{28A0092B-C50C-407E-A947-70E740481C1C}">
                <a14:useLocalDpi xmlns:a14="http://schemas.microsoft.com/office/drawing/2010/main" val="0"/>
              </a:ext>
            </a:extLst>
          </a:blip>
          <a:srcRect l="30054" r="30189"/>
          <a:stretch/>
        </p:blipFill>
        <p:spPr>
          <a:xfrm>
            <a:off x="10264720" y="3849961"/>
            <a:ext cx="1468276" cy="2308207"/>
          </a:xfrm>
          <a:prstGeom prst="rect">
            <a:avLst/>
          </a:prstGeom>
        </p:spPr>
      </p:pic>
      <p:pic>
        <p:nvPicPr>
          <p:cNvPr id="21" name="Picture 20" descr="A group of people swimming in a body of water&#10;&#10;Description automatically generated">
            <a:extLst>
              <a:ext uri="{FF2B5EF4-FFF2-40B4-BE49-F238E27FC236}">
                <a16:creationId xmlns:a16="http://schemas.microsoft.com/office/drawing/2014/main" id="{6D8E7065-8BAD-4E71-A7F9-3110427010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3622" y="7827558"/>
            <a:ext cx="2610560" cy="1737209"/>
          </a:xfrm>
          <a:prstGeom prst="rect">
            <a:avLst/>
          </a:prstGeom>
        </p:spPr>
      </p:pic>
      <p:pic>
        <p:nvPicPr>
          <p:cNvPr id="23" name="Picture 22" descr="A picture containing outdoor, smoke, train, grass&#10;&#10;Description automatically generated">
            <a:extLst>
              <a:ext uri="{FF2B5EF4-FFF2-40B4-BE49-F238E27FC236}">
                <a16:creationId xmlns:a16="http://schemas.microsoft.com/office/drawing/2014/main" id="{E700FB5E-988E-4C94-8E27-BD4D629056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2119" y="7172623"/>
            <a:ext cx="2943767" cy="2077255"/>
          </a:xfrm>
          <a:prstGeom prst="rect">
            <a:avLst/>
          </a:prstGeom>
        </p:spPr>
      </p:pic>
    </p:spTree>
    <p:extLst>
      <p:ext uri="{BB962C8B-B14F-4D97-AF65-F5344CB8AC3E}">
        <p14:creationId xmlns:p14="http://schemas.microsoft.com/office/powerpoint/2010/main" val="191246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Shipping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US" sz="1200" b="1" dirty="0">
                <a:latin typeface="Arial" panose="020B0604020202020204" pitchFamily="34" charset="0"/>
                <a:cs typeface="Arial" panose="020B0604020202020204" pitchFamily="34" charset="0"/>
                <a:sym typeface="Wingdings" panose="05000000000000000000" pitchFamily="2" charset="2"/>
              </a:rPr>
              <a:t>Where will this product be sold?</a:t>
            </a:r>
          </a:p>
          <a:p>
            <a:pPr marL="0" indent="0">
              <a:spcBef>
                <a:spcPts val="0"/>
              </a:spcBef>
              <a:spcAft>
                <a:spcPts val="0"/>
              </a:spcAft>
              <a:buNone/>
            </a:pPr>
            <a:r>
              <a:rPr lang="en-US" sz="1200" dirty="0">
                <a:latin typeface="Arial" panose="020B0604020202020204" pitchFamily="34" charset="0"/>
                <a:cs typeface="Arial" panose="020B0604020202020204" pitchFamily="34" charset="0"/>
                <a:sym typeface="Wingdings" panose="05000000000000000000" pitchFamily="2" charset="2"/>
              </a:rPr>
              <a:t>Referring to “Other factors &gt; Service” the language problem is not a big problem since 1.5 billion out of 7.5 billion people, which is about 20% of the Earth’s population, speak English. Also, due to globalisation, the culture difference is not that big. Therefore, the product would be designed in the UAE and shipped to English speaking countries. Through other countries are in consideration, I would majorly target the UAE demographics. A translation version of the product could be made for wider language support.</a:t>
            </a: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How will it be shipped</a:t>
            </a:r>
            <a:r>
              <a:rPr lang="en-GB" sz="1200" dirty="0">
                <a:latin typeface="Arial" panose="020B0604020202020204" pitchFamily="34" charset="0"/>
                <a:cs typeface="Arial" panose="020B0604020202020204" pitchFamily="34" charset="0"/>
                <a:sym typeface="Wingdings" panose="05000000000000000000" pitchFamily="2" charset="2"/>
              </a:rPr>
              <a:t>?</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product will be shipped through UPS courier. The price will be dependant on the region it would be shipped to.</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Domestic shipping -  £39.99</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Europe regions - £82.04</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the USA  - £94.62</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other regions - £ 90.08</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Sustainability issues concerning the transportation:</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According to the Global Footprint Network, the UAE has the largest per capita ecological footprint in the world, so I would try my best to minimise the ecological footprint. </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Before the product is shipped, it would have to be packaged. The product would be placed in a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cardboard corrugated box</a:t>
            </a:r>
            <a:r>
              <a:rPr lang="en-GB" sz="1200" dirty="0">
                <a:latin typeface="Arial" panose="020B0604020202020204" pitchFamily="34" charset="0"/>
                <a:cs typeface="Arial" panose="020B0604020202020204" pitchFamily="34" charset="0"/>
                <a:sym typeface="Wingdings" panose="05000000000000000000" pitchFamily="2" charset="2"/>
              </a:rPr>
              <a:t>. This is because corrugated boards are inexpensive and can easily be shaped to fit the necessary dimensions. To ensure safe transportation of the product, if the product has “sticking-out parts” such as the legs of a chair or has unnecessarily large empty areas. I will consider my product to be designed as a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knock-down fitting</a:t>
            </a:r>
            <a:r>
              <a:rPr lang="en-GB" sz="1200" dirty="0">
                <a:latin typeface="Arial" panose="020B0604020202020204" pitchFamily="34" charset="0"/>
                <a:cs typeface="Arial" panose="020B0604020202020204" pitchFamily="34" charset="0"/>
                <a:sym typeface="Wingdings" panose="05000000000000000000" pitchFamily="2" charset="2"/>
              </a:rPr>
              <a:t>. Otherwise, I will be shipping the full product. Likewise, I will be filling it with some soft materials to protect the product.</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Some ways to package products are: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extruded polystyrene foam(EPS) also known as Styrofoam</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polystyrene peanuts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bubble wraps</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As all three ways are petroleum-based I had to look up some alternative packaging that was eco-friendly. What I found was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corn starch packing peanuts</a:t>
            </a:r>
            <a:r>
              <a:rPr lang="en-GB" sz="1200" dirty="0">
                <a:latin typeface="Arial" panose="020B0604020202020204" pitchFamily="34" charset="0"/>
                <a:cs typeface="Arial" panose="020B0604020202020204" pitchFamily="34" charset="0"/>
                <a:sym typeface="Wingdings" panose="05000000000000000000" pitchFamily="2" charset="2"/>
              </a:rPr>
              <a:t>. Suggested from the name, they are packaging peanuts made from corn starch, which makes it biodegradable. This method is a great alternative of the previous polystyrene which had big ecological footprints and could not be easily decomposed or recycled. However, it does have some limitations. The “great alternative” only works for products that are not heavy. The heavier the product, the more it “squishes” the corn starch packing peanuts. If the product is too heavy, then it would not be able to get a cushioning effect.</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For my case, the product would be made out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wood. This means, even though the product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is heavy overall, it would have a relatively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large surface area that would distribute the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force. In conclusion, my product would be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using corn starch packing peanuts as a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packaging material.</a:t>
            </a:r>
            <a:endParaRPr lang="en-GB"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2CDF2F8-6717-4C94-9383-2ACB081AA6FA}"/>
              </a:ext>
            </a:extLst>
          </p:cNvPr>
          <p:cNvPicPr>
            <a:picLocks noChangeAspect="1"/>
          </p:cNvPicPr>
          <p:nvPr/>
        </p:nvPicPr>
        <p:blipFill>
          <a:blip r:embed="rId2"/>
          <a:stretch>
            <a:fillRect/>
          </a:stretch>
        </p:blipFill>
        <p:spPr>
          <a:xfrm>
            <a:off x="7049465" y="5823689"/>
            <a:ext cx="4479517" cy="2965930"/>
          </a:xfrm>
          <a:prstGeom prst="rect">
            <a:avLst/>
          </a:prstGeom>
        </p:spPr>
      </p:pic>
      <p:sp>
        <p:nvSpPr>
          <p:cNvPr id="6" name="Rectangle: Rounded Corners 5">
            <a:extLst>
              <a:ext uri="{FF2B5EF4-FFF2-40B4-BE49-F238E27FC236}">
                <a16:creationId xmlns:a16="http://schemas.microsoft.com/office/drawing/2014/main" id="{CAE7D545-3DF0-4982-9F33-7353AAEF6719}"/>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discuss the packaging and shipping process of the product.</a:t>
            </a:r>
          </a:p>
        </p:txBody>
      </p:sp>
      <p:pic>
        <p:nvPicPr>
          <p:cNvPr id="8" name="Picture 7" descr="A pile of snow&#10;&#10;Description automatically generated">
            <a:extLst>
              <a:ext uri="{FF2B5EF4-FFF2-40B4-BE49-F238E27FC236}">
                <a16:creationId xmlns:a16="http://schemas.microsoft.com/office/drawing/2014/main" id="{AFDB43CF-6244-4D45-A591-544AD3A9AF15}"/>
              </a:ext>
            </a:extLst>
          </p:cNvPr>
          <p:cNvPicPr>
            <a:picLocks noChangeAspect="1"/>
          </p:cNvPicPr>
          <p:nvPr/>
        </p:nvPicPr>
        <p:blipFill rotWithShape="1">
          <a:blip r:embed="rId3">
            <a:extLst>
              <a:ext uri="{28A0092B-C50C-407E-A947-70E740481C1C}">
                <a14:useLocalDpi xmlns:a14="http://schemas.microsoft.com/office/drawing/2010/main" val="0"/>
              </a:ext>
            </a:extLst>
          </a:blip>
          <a:srcRect l="3314" t="3162" r="3314" b="20001"/>
          <a:stretch/>
        </p:blipFill>
        <p:spPr>
          <a:xfrm>
            <a:off x="9172875" y="2773190"/>
            <a:ext cx="2356107" cy="1938841"/>
          </a:xfrm>
          <a:prstGeom prst="rect">
            <a:avLst/>
          </a:prstGeom>
        </p:spPr>
      </p:pic>
    </p:spTree>
    <p:extLst>
      <p:ext uri="{BB962C8B-B14F-4D97-AF65-F5344CB8AC3E}">
        <p14:creationId xmlns:p14="http://schemas.microsoft.com/office/powerpoint/2010/main" val="406874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30DBE5-DB88-484A-B67F-E93D8160343C}"/>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Material Research</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1487662" y="3878981"/>
            <a:ext cx="4135027" cy="5722220"/>
          </a:xfrm>
        </p:spPr>
        <p:txBody>
          <a:bodyPr numCol="1">
            <a:normAutofit fontScale="92500" lnSpcReduction="20000"/>
          </a:bodyPr>
          <a:lstStyle/>
          <a:p>
            <a:pPr marL="0" indent="0">
              <a:spcBef>
                <a:spcPts val="0"/>
              </a:spcBef>
              <a:spcAft>
                <a:spcPts val="0"/>
              </a:spcAft>
              <a:buNone/>
            </a:pPr>
            <a:r>
              <a:rPr lang="en-GB" sz="1300" b="1" dirty="0">
                <a:latin typeface="Arial" panose="020B0604020202020204" pitchFamily="34" charset="0"/>
                <a:cs typeface="Arial" panose="020B0604020202020204" pitchFamily="34" charset="0"/>
              </a:rPr>
              <a:t>Pine</a:t>
            </a:r>
          </a:p>
          <a:p>
            <a:pPr marL="0" indent="0">
              <a:spcBef>
                <a:spcPts val="0"/>
              </a:spcBef>
              <a:spcAft>
                <a:spcPts val="0"/>
              </a:spcAft>
              <a:buNone/>
            </a:pPr>
            <a:r>
              <a:rPr lang="en-GB" sz="1300" dirty="0">
                <a:latin typeface="Arial" panose="020B0604020202020204" pitchFamily="34" charset="0"/>
                <a:cs typeface="Arial" panose="020B0604020202020204" pitchFamily="34" charset="0"/>
              </a:rPr>
              <a:t>Pine is a softwood used for roof joints and floorboards when constructing a house. It is also used for furniture, doors, and interior woodwork. It is a very </a:t>
            </a:r>
            <a:r>
              <a:rPr lang="en-GB" sz="1300" dirty="0">
                <a:solidFill>
                  <a:srgbClr val="0070C0"/>
                </a:solidFill>
                <a:latin typeface="Arial" panose="020B0604020202020204" pitchFamily="34" charset="0"/>
                <a:cs typeface="Arial" panose="020B0604020202020204" pitchFamily="34" charset="0"/>
              </a:rPr>
              <a:t>durable</a:t>
            </a:r>
            <a:r>
              <a:rPr lang="en-GB" sz="1300" dirty="0">
                <a:latin typeface="Arial" panose="020B0604020202020204" pitchFamily="34" charset="0"/>
                <a:cs typeface="Arial" panose="020B0604020202020204" pitchFamily="34" charset="0"/>
              </a:rPr>
              <a:t> wood and is </a:t>
            </a:r>
            <a:r>
              <a:rPr lang="en-GB" sz="1300" dirty="0">
                <a:solidFill>
                  <a:srgbClr val="0070C0"/>
                </a:solidFill>
                <a:latin typeface="Arial" panose="020B0604020202020204" pitchFamily="34" charset="0"/>
                <a:cs typeface="Arial" panose="020B0604020202020204" pitchFamily="34" charset="0"/>
              </a:rPr>
              <a:t>quite cheap </a:t>
            </a:r>
            <a:r>
              <a:rPr lang="en-GB" sz="1300" dirty="0">
                <a:latin typeface="Arial" panose="020B0604020202020204" pitchFamily="34" charset="0"/>
                <a:cs typeface="Arial" panose="020B0604020202020204" pitchFamily="34" charset="0"/>
              </a:rPr>
              <a:t>as it grows quickly. It is reasonably </a:t>
            </a:r>
            <a:r>
              <a:rPr lang="en-GB" sz="1300" dirty="0">
                <a:solidFill>
                  <a:srgbClr val="0070C0"/>
                </a:solidFill>
                <a:latin typeface="Arial" panose="020B0604020202020204" pitchFamily="34" charset="0"/>
                <a:cs typeface="Arial" panose="020B0604020202020204" pitchFamily="34" charset="0"/>
              </a:rPr>
              <a:t>strong</a:t>
            </a:r>
            <a:r>
              <a:rPr lang="en-GB" sz="1300" dirty="0">
                <a:latin typeface="Arial" panose="020B0604020202020204" pitchFamily="34" charset="0"/>
                <a:cs typeface="Arial" panose="020B0604020202020204" pitchFamily="34" charset="0"/>
              </a:rPr>
              <a:t>, </a:t>
            </a:r>
            <a:r>
              <a:rPr lang="en-GB" sz="1300" dirty="0">
                <a:solidFill>
                  <a:srgbClr val="0070C0"/>
                </a:solidFill>
                <a:latin typeface="Arial" panose="020B0604020202020204" pitchFamily="34" charset="0"/>
                <a:cs typeface="Arial" panose="020B0604020202020204" pitchFamily="34" charset="0"/>
              </a:rPr>
              <a:t>lightweight</a:t>
            </a:r>
            <a:r>
              <a:rPr lang="en-GB" sz="1300" dirty="0">
                <a:latin typeface="Arial" panose="020B0604020202020204" pitchFamily="34" charset="0"/>
                <a:cs typeface="Arial" panose="020B0604020202020204" pitchFamily="34" charset="0"/>
              </a:rPr>
              <a:t> and easy to work with. On the other hand, </a:t>
            </a:r>
            <a:r>
              <a:rPr lang="en-GB" sz="1300" dirty="0">
                <a:solidFill>
                  <a:srgbClr val="FF0000"/>
                </a:solidFill>
                <a:latin typeface="Arial" panose="020B0604020202020204" pitchFamily="34" charset="0"/>
                <a:cs typeface="Arial" panose="020B0604020202020204" pitchFamily="34" charset="0"/>
              </a:rPr>
              <a:t>it can warp, crack and splinter more than some other woods</a:t>
            </a:r>
            <a:r>
              <a:rPr lang="en-GB" sz="1300" dirty="0">
                <a:latin typeface="Arial" panose="020B0604020202020204" pitchFamily="34" charset="0"/>
                <a:cs typeface="Arial" panose="020B0604020202020204" pitchFamily="34" charset="0"/>
              </a:rPr>
              <a:t>. Likewise, </a:t>
            </a:r>
            <a:r>
              <a:rPr lang="en-GB" sz="1300" dirty="0">
                <a:solidFill>
                  <a:srgbClr val="FF0000"/>
                </a:solidFill>
                <a:latin typeface="Arial" panose="020B0604020202020204" pitchFamily="34" charset="0"/>
                <a:cs typeface="Arial" panose="020B0604020202020204" pitchFamily="34" charset="0"/>
              </a:rPr>
              <a:t>it is prone to scratches and dents and can be easily damaged</a:t>
            </a:r>
            <a:r>
              <a:rPr lang="en-GB" sz="1300" dirty="0">
                <a:latin typeface="Arial" panose="020B0604020202020204" pitchFamily="34" charset="0"/>
                <a:cs typeface="Arial" panose="020B0604020202020204" pitchFamily="34" charset="0"/>
              </a:rPr>
              <a:t>. Pine often features knots and knotholes which should be considered before working with the wood.</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300" b="1" dirty="0">
                <a:latin typeface="Arial" panose="020B0604020202020204" pitchFamily="34" charset="0"/>
                <a:cs typeface="Arial" panose="020B0604020202020204" pitchFamily="34" charset="0"/>
              </a:rPr>
              <a:t>Oak</a:t>
            </a:r>
          </a:p>
          <a:p>
            <a:pPr marL="0" indent="0">
              <a:spcBef>
                <a:spcPts val="0"/>
              </a:spcBef>
              <a:spcAft>
                <a:spcPts val="0"/>
              </a:spcAft>
              <a:buNone/>
            </a:pPr>
            <a:r>
              <a:rPr lang="en-GB" sz="1300" dirty="0">
                <a:latin typeface="Arial" panose="020B0604020202020204" pitchFamily="34" charset="0"/>
                <a:cs typeface="Arial" panose="020B0604020202020204" pitchFamily="34" charset="0"/>
              </a:rPr>
              <a:t>Oak is a </a:t>
            </a:r>
            <a:r>
              <a:rPr lang="en-GB" sz="1300" dirty="0">
                <a:solidFill>
                  <a:srgbClr val="0070C0"/>
                </a:solidFill>
                <a:latin typeface="Arial" panose="020B0604020202020204" pitchFamily="34" charset="0"/>
                <a:cs typeface="Arial" panose="020B0604020202020204" pitchFamily="34" charset="0"/>
              </a:rPr>
              <a:t>strong</a:t>
            </a:r>
            <a:r>
              <a:rPr lang="en-GB" sz="1300" dirty="0">
                <a:latin typeface="Arial" panose="020B0604020202020204" pitchFamily="34" charset="0"/>
                <a:cs typeface="Arial" panose="020B0604020202020204" pitchFamily="34" charset="0"/>
              </a:rPr>
              <a:t> and </a:t>
            </a:r>
            <a:r>
              <a:rPr lang="en-GB" sz="1300" dirty="0">
                <a:solidFill>
                  <a:srgbClr val="0070C0"/>
                </a:solidFill>
                <a:latin typeface="Arial" panose="020B0604020202020204" pitchFamily="34" charset="0"/>
                <a:cs typeface="Arial" panose="020B0604020202020204" pitchFamily="34" charset="0"/>
              </a:rPr>
              <a:t>durable</a:t>
            </a:r>
            <a:r>
              <a:rPr lang="en-GB" sz="1300" dirty="0">
                <a:latin typeface="Arial" panose="020B0604020202020204" pitchFamily="34" charset="0"/>
                <a:cs typeface="Arial" panose="020B0604020202020204" pitchFamily="34" charset="0"/>
              </a:rPr>
              <a:t> hardwood which was used for building houses and boats in the past. Now, it is used for high-end furniture and wine and whisky barrels. It has an attractive grain when well finished and is </a:t>
            </a:r>
            <a:r>
              <a:rPr lang="en-GB" sz="1300" dirty="0">
                <a:solidFill>
                  <a:srgbClr val="0070C0"/>
                </a:solidFill>
                <a:latin typeface="Arial" panose="020B0604020202020204" pitchFamily="34" charset="0"/>
                <a:cs typeface="Arial" panose="020B0604020202020204" pitchFamily="34" charset="0"/>
              </a:rPr>
              <a:t>resistant to wear and tear</a:t>
            </a:r>
            <a:r>
              <a:rPr lang="en-GB" sz="1300" dirty="0">
                <a:latin typeface="Arial" panose="020B0604020202020204" pitchFamily="34" charset="0"/>
                <a:cs typeface="Arial" panose="020B0604020202020204" pitchFamily="34" charset="0"/>
              </a:rPr>
              <a:t>. However, it is </a:t>
            </a:r>
            <a:r>
              <a:rPr lang="en-GB" sz="1300" dirty="0">
                <a:solidFill>
                  <a:srgbClr val="FF0000"/>
                </a:solidFill>
                <a:latin typeface="Arial" panose="020B0604020202020204" pitchFamily="34" charset="0"/>
                <a:cs typeface="Arial" panose="020B0604020202020204" pitchFamily="34" charset="0"/>
              </a:rPr>
              <a:t>expensive</a:t>
            </a:r>
            <a:r>
              <a:rPr lang="en-GB" sz="1300" dirty="0">
                <a:latin typeface="Arial" panose="020B0604020202020204" pitchFamily="34" charset="0"/>
                <a:cs typeface="Arial" panose="020B0604020202020204" pitchFamily="34" charset="0"/>
              </a:rPr>
              <a:t> and hard to work with than some woods. Moreover, it is a </a:t>
            </a:r>
            <a:r>
              <a:rPr lang="en-GB" sz="1300" dirty="0">
                <a:solidFill>
                  <a:srgbClr val="FF0000"/>
                </a:solidFill>
                <a:latin typeface="Arial" panose="020B0604020202020204" pitchFamily="34" charset="0"/>
                <a:cs typeface="Arial" panose="020B0604020202020204" pitchFamily="34" charset="0"/>
              </a:rPr>
              <a:t>very heavy type of wood</a:t>
            </a:r>
            <a:r>
              <a:rPr lang="en-GB" sz="1300" dirty="0">
                <a:latin typeface="Arial" panose="020B0604020202020204" pitchFamily="34" charset="0"/>
                <a:cs typeface="Arial" panose="020B0604020202020204" pitchFamily="34" charset="0"/>
              </a:rPr>
              <a:t> and can corrode iron and steel. </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300" b="1" dirty="0">
                <a:latin typeface="Arial" panose="020B0604020202020204" pitchFamily="34" charset="0"/>
                <a:cs typeface="Arial" panose="020B0604020202020204" pitchFamily="34" charset="0"/>
              </a:rPr>
              <a:t>Beech</a:t>
            </a:r>
          </a:p>
          <a:p>
            <a:pPr marL="0" indent="0">
              <a:spcBef>
                <a:spcPts val="0"/>
              </a:spcBef>
              <a:spcAft>
                <a:spcPts val="0"/>
              </a:spcAft>
              <a:buNone/>
            </a:pPr>
            <a:r>
              <a:rPr lang="en-GB" sz="1300" dirty="0">
                <a:latin typeface="Arial" panose="020B0604020202020204" pitchFamily="34" charset="0"/>
                <a:cs typeface="Arial" panose="020B0604020202020204" pitchFamily="34" charset="0"/>
              </a:rPr>
              <a:t>Beech is a hardwood that is usually used for making toys, cooking implements, and solid and laminated furniture. Some advantages of this wood is that it is </a:t>
            </a:r>
            <a:r>
              <a:rPr lang="en-GB" sz="1300" dirty="0">
                <a:solidFill>
                  <a:srgbClr val="0070C0"/>
                </a:solidFill>
                <a:latin typeface="Arial" panose="020B0604020202020204" pitchFamily="34" charset="0"/>
                <a:cs typeface="Arial" panose="020B0604020202020204" pitchFamily="34" charset="0"/>
              </a:rPr>
              <a:t>tough</a:t>
            </a:r>
            <a:r>
              <a:rPr lang="en-GB" sz="1300" dirty="0">
                <a:latin typeface="Arial" panose="020B0604020202020204" pitchFamily="34" charset="0"/>
                <a:cs typeface="Arial" panose="020B0604020202020204" pitchFamily="34" charset="0"/>
              </a:rPr>
              <a:t>, </a:t>
            </a:r>
            <a:r>
              <a:rPr lang="en-GB" sz="1300" dirty="0">
                <a:solidFill>
                  <a:srgbClr val="0070C0"/>
                </a:solidFill>
                <a:latin typeface="Arial" panose="020B0604020202020204" pitchFamily="34" charset="0"/>
                <a:cs typeface="Arial" panose="020B0604020202020204" pitchFamily="34" charset="0"/>
              </a:rPr>
              <a:t>hard</a:t>
            </a:r>
            <a:r>
              <a:rPr lang="en-GB" sz="1300" dirty="0">
                <a:latin typeface="Arial" panose="020B0604020202020204" pitchFamily="34" charset="0"/>
                <a:cs typeface="Arial" panose="020B0604020202020204" pitchFamily="34" charset="0"/>
              </a:rPr>
              <a:t> and </a:t>
            </a:r>
            <a:r>
              <a:rPr lang="en-GB" sz="1300" dirty="0">
                <a:solidFill>
                  <a:srgbClr val="0070C0"/>
                </a:solidFill>
                <a:latin typeface="Arial" panose="020B0604020202020204" pitchFamily="34" charset="0"/>
                <a:cs typeface="Arial" panose="020B0604020202020204" pitchFamily="34" charset="0"/>
              </a:rPr>
              <a:t>does not crack or splinter easily as it has a straight close grain</a:t>
            </a:r>
            <a:r>
              <a:rPr lang="en-GB" sz="1300" dirty="0">
                <a:latin typeface="Arial" panose="020B0604020202020204" pitchFamily="34" charset="0"/>
                <a:cs typeface="Arial" panose="020B0604020202020204" pitchFamily="34" charset="0"/>
              </a:rPr>
              <a:t>. Additionally, it </a:t>
            </a:r>
            <a:r>
              <a:rPr lang="en-GB" sz="1300" dirty="0">
                <a:solidFill>
                  <a:srgbClr val="0070C0"/>
                </a:solidFill>
                <a:latin typeface="Arial" panose="020B0604020202020204" pitchFamily="34" charset="0"/>
                <a:cs typeface="Arial" panose="020B0604020202020204" pitchFamily="34" charset="0"/>
              </a:rPr>
              <a:t>withstands shocks and wear</a:t>
            </a:r>
            <a:r>
              <a:rPr lang="en-GB" sz="1300" dirty="0">
                <a:latin typeface="Arial" panose="020B0604020202020204" pitchFamily="34" charset="0"/>
                <a:cs typeface="Arial" panose="020B0604020202020204" pitchFamily="34" charset="0"/>
              </a:rPr>
              <a:t>. But there are some disadvantages. The high density of the wood makes it </a:t>
            </a:r>
            <a:r>
              <a:rPr lang="en-GB" sz="1300" dirty="0">
                <a:solidFill>
                  <a:srgbClr val="FF0000"/>
                </a:solidFill>
                <a:latin typeface="Arial" panose="020B0604020202020204" pitchFamily="34" charset="0"/>
                <a:cs typeface="Arial" panose="020B0604020202020204" pitchFamily="34" charset="0"/>
              </a:rPr>
              <a:t>heavy</a:t>
            </a:r>
            <a:r>
              <a:rPr lang="en-GB" sz="1300" dirty="0">
                <a:latin typeface="Arial" panose="020B0604020202020204" pitchFamily="34" charset="0"/>
                <a:cs typeface="Arial" panose="020B0604020202020204" pitchFamily="34" charset="0"/>
              </a:rPr>
              <a:t> and difficult to work with. It is </a:t>
            </a:r>
            <a:r>
              <a:rPr lang="en-GB" sz="1300" dirty="0">
                <a:solidFill>
                  <a:srgbClr val="FF0000"/>
                </a:solidFill>
                <a:latin typeface="Arial" panose="020B0604020202020204" pitchFamily="34" charset="0"/>
                <a:cs typeface="Arial" panose="020B0604020202020204" pitchFamily="34" charset="0"/>
              </a:rPr>
              <a:t>expensive</a:t>
            </a:r>
            <a:r>
              <a:rPr lang="en-GB" sz="1300" dirty="0">
                <a:latin typeface="Arial" panose="020B0604020202020204" pitchFamily="34" charset="0"/>
                <a:cs typeface="Arial" panose="020B0604020202020204" pitchFamily="34" charset="0"/>
              </a:rPr>
              <a:t> and not very resistant to moisture as well.</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300" b="1" dirty="0">
                <a:latin typeface="Arial" panose="020B0604020202020204" pitchFamily="34" charset="0"/>
                <a:cs typeface="Arial" panose="020B0604020202020204" pitchFamily="34" charset="0"/>
              </a:rPr>
              <a:t>Birch</a:t>
            </a:r>
          </a:p>
          <a:p>
            <a:pPr marL="0" indent="0">
              <a:spcBef>
                <a:spcPts val="0"/>
              </a:spcBef>
              <a:spcAft>
                <a:spcPts val="0"/>
              </a:spcAft>
              <a:buNone/>
            </a:pPr>
            <a:r>
              <a:rPr lang="en-GB" sz="1300" dirty="0">
                <a:latin typeface="Arial" panose="020B0604020202020204" pitchFamily="34" charset="0"/>
                <a:cs typeface="Arial" panose="020B0604020202020204" pitchFamily="34" charset="0"/>
              </a:rPr>
              <a:t>Birch is a hardwood commonly used for making veneers. This forms plywood and surfaces cheaper materials that are used for interior door and furniture. It is </a:t>
            </a:r>
            <a:r>
              <a:rPr lang="en-GB" sz="1300" dirty="0">
                <a:solidFill>
                  <a:srgbClr val="0070C0"/>
                </a:solidFill>
                <a:latin typeface="Arial" panose="020B0604020202020204" pitchFamily="34" charset="0"/>
                <a:cs typeface="Arial" panose="020B0604020202020204" pitchFamily="34" charset="0"/>
              </a:rPr>
              <a:t>inexpensive</a:t>
            </a:r>
            <a:r>
              <a:rPr lang="en-GB" sz="1300" dirty="0">
                <a:latin typeface="Arial" panose="020B0604020202020204" pitchFamily="34" charset="0"/>
                <a:cs typeface="Arial" panose="020B0604020202020204" pitchFamily="34" charset="0"/>
              </a:rPr>
              <a:t> and </a:t>
            </a:r>
            <a:r>
              <a:rPr lang="en-GB" sz="1300" dirty="0">
                <a:solidFill>
                  <a:srgbClr val="0070C0"/>
                </a:solidFill>
                <a:latin typeface="Arial" panose="020B0604020202020204" pitchFamily="34" charset="0"/>
                <a:cs typeface="Arial" panose="020B0604020202020204" pitchFamily="34" charset="0"/>
              </a:rPr>
              <a:t>lightweight</a:t>
            </a:r>
            <a:r>
              <a:rPr lang="en-GB" sz="1300" dirty="0">
                <a:latin typeface="Arial" panose="020B0604020202020204" pitchFamily="34" charset="0"/>
                <a:cs typeface="Arial" panose="020B0604020202020204" pitchFamily="34" charset="0"/>
              </a:rPr>
              <a:t>. Though it has regular, even grain and is easy to work with, it has low resistance to rot and insect attacks. Also, birch wood is hygroscopic. This makes the wood susceptible to warps and cracks in a dry environment.(This includes indoor use.)</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pic>
        <p:nvPicPr>
          <p:cNvPr id="2052" name="Picture 4" descr="Clean And New Pine Wood Texture For Backgrounds Stock Photo ...">
            <a:extLst>
              <a:ext uri="{FF2B5EF4-FFF2-40B4-BE49-F238E27FC236}">
                <a16:creationId xmlns:a16="http://schemas.microsoft.com/office/drawing/2014/main" id="{71C3F932-6569-4467-B046-EC0265B13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64" y="4259085"/>
            <a:ext cx="1374098"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4637CAB-8502-4F14-B9F5-F2520C425EED}"/>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On this page I will be researching possible materials that I could use to design my product.</a:t>
            </a:r>
          </a:p>
          <a:p>
            <a:r>
              <a:rPr lang="en-GB" sz="1200" dirty="0"/>
              <a:t>The colours represent relevant </a:t>
            </a:r>
            <a:r>
              <a:rPr lang="en-GB" sz="1200" dirty="0">
                <a:solidFill>
                  <a:srgbClr val="0070C0"/>
                </a:solidFill>
              </a:rPr>
              <a:t>advantages</a:t>
            </a:r>
            <a:r>
              <a:rPr lang="en-GB" sz="1200" dirty="0"/>
              <a:t> and </a:t>
            </a:r>
            <a:r>
              <a:rPr lang="en-GB" sz="1200" dirty="0">
                <a:solidFill>
                  <a:srgbClr val="FF0000"/>
                </a:solidFill>
              </a:rPr>
              <a:t>disadvantages.</a:t>
            </a:r>
            <a:endParaRPr lang="en-GB" sz="1200" dirty="0"/>
          </a:p>
        </p:txBody>
      </p:sp>
      <p:sp>
        <p:nvSpPr>
          <p:cNvPr id="7" name="Content Placeholder 2">
            <a:extLst>
              <a:ext uri="{FF2B5EF4-FFF2-40B4-BE49-F238E27FC236}">
                <a16:creationId xmlns:a16="http://schemas.microsoft.com/office/drawing/2014/main" id="{3EBF8946-F52A-425D-8756-5FE713C7D85F}"/>
              </a:ext>
            </a:extLst>
          </p:cNvPr>
          <p:cNvSpPr txBox="1">
            <a:spLocks/>
          </p:cNvSpPr>
          <p:nvPr/>
        </p:nvSpPr>
        <p:spPr>
          <a:xfrm>
            <a:off x="5544153" y="1766937"/>
            <a:ext cx="5975798" cy="7672069"/>
          </a:xfrm>
          <a:prstGeom prst="rect">
            <a:avLst/>
          </a:prstGeom>
        </p:spPr>
        <p:txBody>
          <a:bodyPr vert="horz" lIns="91440" tIns="45720" rIns="91440" bIns="45720" numCol="1" rtlCol="0">
            <a:no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Manufactured Boards</a:t>
            </a:r>
            <a:r>
              <a:rPr lang="en-GB" sz="1200" b="1" dirty="0">
                <a:latin typeface="Arial" panose="020B0604020202020204" pitchFamily="34" charset="0"/>
                <a:cs typeface="Arial" panose="020B0604020202020204" pitchFamily="34" charset="0"/>
              </a:rPr>
              <a:t>:</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Manufactured boards use timber to make a board that has different properties to plain timber. Is makes it possible to acquire boards that are larger in diameter than a normal tree trunk.</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Plywood</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Plywood in manufactured by gluing veneers with the grain lines going in alternate directions. This makes it flat and </a:t>
            </a:r>
            <a:r>
              <a:rPr lang="en-GB" sz="1200" dirty="0">
                <a:solidFill>
                  <a:srgbClr val="0070C0"/>
                </a:solidFill>
                <a:latin typeface="Arial" panose="020B0604020202020204" pitchFamily="34" charset="0"/>
                <a:cs typeface="Arial" panose="020B0604020202020204" pitchFamily="34" charset="0"/>
              </a:rPr>
              <a:t>structurally strong</a:t>
            </a:r>
            <a:r>
              <a:rPr lang="en-GB" sz="1200" dirty="0">
                <a:latin typeface="Arial" panose="020B0604020202020204" pitchFamily="34" charset="0"/>
                <a:cs typeface="Arial" panose="020B0604020202020204" pitchFamily="34" charset="0"/>
              </a:rPr>
              <a:t>. Due to this, it is </a:t>
            </a:r>
            <a:r>
              <a:rPr lang="en-GB" sz="1200" dirty="0">
                <a:solidFill>
                  <a:srgbClr val="0070C0"/>
                </a:solidFill>
                <a:latin typeface="Arial" panose="020B0604020202020204" pitchFamily="34" charset="0"/>
                <a:cs typeface="Arial" panose="020B0604020202020204" pitchFamily="34" charset="0"/>
              </a:rPr>
              <a:t>resistant to warping, cracking and twisting</a:t>
            </a:r>
            <a:r>
              <a:rPr lang="en-GB" sz="1200" dirty="0">
                <a:latin typeface="Arial" panose="020B0604020202020204" pitchFamily="34" charset="0"/>
                <a:cs typeface="Arial" panose="020B0604020202020204" pitchFamily="34" charset="0"/>
              </a:rPr>
              <a:t>. The veneers are actual pieces of wood, so the surface looks like wood. Because of these properties, it is commonly used for building and furniture panels that need some </a:t>
            </a:r>
            <a:r>
              <a:rPr lang="en-GB" sz="1200" dirty="0">
                <a:solidFill>
                  <a:srgbClr val="0070C0"/>
                </a:solidFill>
                <a:latin typeface="Arial" panose="020B0604020202020204" pitchFamily="34" charset="0"/>
                <a:cs typeface="Arial" panose="020B0604020202020204" pitchFamily="34" charset="0"/>
              </a:rPr>
              <a:t>strength</a:t>
            </a:r>
            <a:r>
              <a:rPr lang="en-GB" sz="1200" dirty="0">
                <a:latin typeface="Arial" panose="020B0604020202020204" pitchFamily="34" charset="0"/>
                <a:cs typeface="Arial" panose="020B0604020202020204" pitchFamily="34" charset="0"/>
              </a:rPr>
              <a:t>. Despite the numerous advantages, it has disadvantages. It is quite </a:t>
            </a:r>
            <a:r>
              <a:rPr lang="en-GB" sz="1200" dirty="0">
                <a:solidFill>
                  <a:srgbClr val="FF0000"/>
                </a:solidFill>
                <a:latin typeface="Arial" panose="020B0604020202020204" pitchFamily="34" charset="0"/>
                <a:cs typeface="Arial" panose="020B0604020202020204" pitchFamily="34" charset="0"/>
              </a:rPr>
              <a:t>expensive</a:t>
            </a:r>
            <a:r>
              <a:rPr lang="en-GB" sz="1200" dirty="0">
                <a:latin typeface="Arial" panose="020B0604020202020204" pitchFamily="34" charset="0"/>
                <a:cs typeface="Arial" panose="020B0604020202020204" pitchFamily="34" charset="0"/>
              </a:rPr>
              <a:t> and the edges could look rather rough. Also, it is prone to water damage if wrong grade is used.</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Medium Density Fibreboard (MDF)</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manufactured board is </a:t>
            </a:r>
            <a:r>
              <a:rPr lang="en-GB" sz="1200" dirty="0">
                <a:solidFill>
                  <a:srgbClr val="0070C0"/>
                </a:solidFill>
                <a:latin typeface="Arial" panose="020B0604020202020204" pitchFamily="34" charset="0"/>
                <a:cs typeface="Arial" panose="020B0604020202020204" pitchFamily="34" charset="0"/>
              </a:rPr>
              <a:t>made up of waste material such as wood dust and fibres and glue which makes it sustainable</a:t>
            </a:r>
            <a:r>
              <a:rPr lang="en-GB" sz="1200" dirty="0">
                <a:latin typeface="Arial" panose="020B0604020202020204" pitchFamily="34" charset="0"/>
                <a:cs typeface="Arial" panose="020B0604020202020204" pitchFamily="34" charset="0"/>
              </a:rPr>
              <a:t>. It is pressed into flat sheets under extreme heat and pressure. As it is made from waste wood the cost is </a:t>
            </a:r>
            <a:r>
              <a:rPr lang="en-GB" sz="1200" dirty="0">
                <a:solidFill>
                  <a:srgbClr val="0070C0"/>
                </a:solidFill>
                <a:latin typeface="Arial" panose="020B0604020202020204" pitchFamily="34" charset="0"/>
                <a:cs typeface="Arial" panose="020B0604020202020204" pitchFamily="34" charset="0"/>
              </a:rPr>
              <a:t>cheap</a:t>
            </a:r>
            <a:r>
              <a:rPr lang="en-GB" sz="1200" dirty="0">
                <a:latin typeface="Arial" panose="020B0604020202020204" pitchFamily="34" charset="0"/>
                <a:cs typeface="Arial" panose="020B0604020202020204" pitchFamily="34" charset="0"/>
              </a:rPr>
              <a:t>. The smooth ungrained surface is good for painting and staining as well. Though it is easy to machine, tools may blunt quickly due to the glue. To add, it is </a:t>
            </a:r>
            <a:r>
              <a:rPr lang="en-GB" sz="1200" dirty="0">
                <a:solidFill>
                  <a:srgbClr val="FF0000"/>
                </a:solidFill>
                <a:latin typeface="Arial" panose="020B0604020202020204" pitchFamily="34" charset="0"/>
                <a:cs typeface="Arial" panose="020B0604020202020204" pitchFamily="34" charset="0"/>
              </a:rPr>
              <a:t>weak</a:t>
            </a:r>
            <a:r>
              <a:rPr lang="en-GB" sz="1200" dirty="0">
                <a:latin typeface="Arial" panose="020B0604020202020204" pitchFamily="34" charset="0"/>
                <a:cs typeface="Arial" panose="020B0604020202020204" pitchFamily="34" charset="0"/>
              </a:rPr>
              <a:t> in compared to real wood or plywood and does not look good, so needs coating. These properties make it commonly used for cheap flat-pack furniture, wall panels, display cabinets, and storage units.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Chipboard</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Chipboards are wooden chips mixed with glue pressed into flat sheets. </a:t>
            </a:r>
            <a:r>
              <a:rPr lang="en-GB" sz="1200" dirty="0">
                <a:solidFill>
                  <a:srgbClr val="0070C0"/>
                </a:solidFill>
                <a:latin typeface="Arial" panose="020B0604020202020204" pitchFamily="34" charset="0"/>
                <a:cs typeface="Arial" panose="020B0604020202020204" pitchFamily="34" charset="0"/>
              </a:rPr>
              <a:t>It is sustainable as it uses waste material.</a:t>
            </a:r>
            <a:r>
              <a:rPr lang="en-GB" sz="1200" dirty="0">
                <a:latin typeface="Arial" panose="020B0604020202020204" pitchFamily="34" charset="0"/>
                <a:cs typeface="Arial" panose="020B0604020202020204" pitchFamily="34" charset="0"/>
              </a:rPr>
              <a:t> Hence, the </a:t>
            </a:r>
            <a:r>
              <a:rPr lang="en-GB" sz="1200" dirty="0">
                <a:solidFill>
                  <a:srgbClr val="0070C0"/>
                </a:solidFill>
                <a:latin typeface="Arial" panose="020B0604020202020204" pitchFamily="34" charset="0"/>
                <a:cs typeface="Arial" panose="020B0604020202020204" pitchFamily="34" charset="0"/>
              </a:rPr>
              <a:t>cheap price</a:t>
            </a:r>
            <a:r>
              <a:rPr lang="en-GB" sz="1200" dirty="0">
                <a:latin typeface="Arial" panose="020B0604020202020204" pitchFamily="34" charset="0"/>
                <a:cs typeface="Arial" panose="020B0604020202020204" pitchFamily="34" charset="0"/>
              </a:rPr>
              <a:t>. It is used for desktops, kitchen worktops and cheap flat pack furniture. It has some disadvantages as </a:t>
            </a:r>
            <a:r>
              <a:rPr lang="en-GB" sz="1200" dirty="0">
                <a:solidFill>
                  <a:srgbClr val="FF0000"/>
                </a:solidFill>
                <a:latin typeface="Arial" panose="020B0604020202020204" pitchFamily="34" charset="0"/>
                <a:cs typeface="Arial" panose="020B0604020202020204" pitchFamily="34" charset="0"/>
              </a:rPr>
              <a:t>not having much structural strength</a:t>
            </a:r>
            <a:r>
              <a:rPr lang="en-GB" sz="1200" dirty="0">
                <a:latin typeface="Arial" panose="020B0604020202020204" pitchFamily="34" charset="0"/>
                <a:cs typeface="Arial" panose="020B0604020202020204" pitchFamily="34" charset="0"/>
              </a:rPr>
              <a:t>, especially in damp conditions. Additionally, the surface is very rough, so it is usually plastic coated.</a:t>
            </a:r>
          </a:p>
          <a:p>
            <a:pPr marL="0" indent="0">
              <a:lnSpc>
                <a:spcPts val="1200"/>
              </a:lnSpc>
              <a:spcBef>
                <a:spcPts val="0"/>
              </a:spcBef>
              <a:spcAft>
                <a:spcPts val="0"/>
              </a:spcAft>
              <a:buFont typeface="Arial" pitchFamily="34" charset="0"/>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Font typeface="Arial" pitchFamily="34" charset="0"/>
              <a:buNone/>
            </a:pPr>
            <a:r>
              <a:rPr lang="en-GB" sz="1400" b="1" dirty="0">
                <a:latin typeface="Arial" panose="020B0604020202020204" pitchFamily="34" charset="0"/>
                <a:cs typeface="Arial" panose="020B0604020202020204" pitchFamily="34" charset="0"/>
              </a:rPr>
              <a:t>Other Materials</a:t>
            </a:r>
            <a:r>
              <a:rPr lang="en-GB" sz="1200" b="1" dirty="0">
                <a:latin typeface="Arial" panose="020B0604020202020204" pitchFamily="34" charset="0"/>
                <a:cs typeface="Arial" panose="020B0604020202020204" pitchFamily="34" charset="0"/>
              </a:rPr>
              <a:t>:</a:t>
            </a:r>
          </a:p>
          <a:p>
            <a:pPr marL="0" indent="0">
              <a:lnSpc>
                <a:spcPts val="1200"/>
              </a:lnSpc>
              <a:spcBef>
                <a:spcPts val="0"/>
              </a:spcBef>
              <a:spcAft>
                <a:spcPts val="0"/>
              </a:spcAft>
              <a:buFont typeface="Arial" pitchFamily="34" charset="0"/>
              <a:buNone/>
            </a:pPr>
            <a:r>
              <a:rPr lang="en-GB" sz="1200" b="1" dirty="0">
                <a:latin typeface="Arial" panose="020B0604020202020204" pitchFamily="34" charset="0"/>
                <a:cs typeface="Arial" panose="020B0604020202020204" pitchFamily="34" charset="0"/>
              </a:rPr>
              <a:t>Mild Steel</a:t>
            </a:r>
          </a:p>
          <a:p>
            <a:pPr marL="0" indent="0">
              <a:lnSpc>
                <a:spcPts val="1200"/>
              </a:lnSpc>
              <a:spcBef>
                <a:spcPts val="0"/>
              </a:spcBef>
              <a:spcAft>
                <a:spcPts val="0"/>
              </a:spcAft>
              <a:buFont typeface="Arial" pitchFamily="34" charset="0"/>
              <a:buNone/>
            </a:pPr>
            <a:r>
              <a:rPr lang="en-GB" sz="1200" dirty="0">
                <a:latin typeface="Arial" panose="020B0604020202020204" pitchFamily="34" charset="0"/>
                <a:cs typeface="Arial" panose="020B0604020202020204" pitchFamily="34" charset="0"/>
              </a:rPr>
              <a:t>It is a composition of iron and carbon. It is </a:t>
            </a:r>
            <a:r>
              <a:rPr lang="en-GB" sz="1200" dirty="0">
                <a:solidFill>
                  <a:srgbClr val="0070C0"/>
                </a:solidFill>
                <a:latin typeface="Arial" panose="020B0604020202020204" pitchFamily="34" charset="0"/>
                <a:cs typeface="Arial" panose="020B0604020202020204" pitchFamily="34" charset="0"/>
              </a:rPr>
              <a:t>tough</a:t>
            </a:r>
            <a:r>
              <a:rPr lang="en-GB" sz="1200" dirty="0">
                <a:latin typeface="Arial" panose="020B0604020202020204" pitchFamily="34" charset="0"/>
                <a:cs typeface="Arial" panose="020B0604020202020204" pitchFamily="34" charset="0"/>
              </a:rPr>
              <a:t>, ductile, malleable, magnetic, and easily joined. It has </a:t>
            </a:r>
            <a:r>
              <a:rPr lang="en-GB" sz="1200" dirty="0">
                <a:solidFill>
                  <a:srgbClr val="0070C0"/>
                </a:solidFill>
                <a:latin typeface="Arial" panose="020B0604020202020204" pitchFamily="34" charset="0"/>
                <a:cs typeface="Arial" panose="020B0604020202020204" pitchFamily="34" charset="0"/>
              </a:rPr>
              <a:t>high tensile strength</a:t>
            </a:r>
            <a:r>
              <a:rPr lang="en-GB" sz="1200" dirty="0">
                <a:latin typeface="Arial" panose="020B0604020202020204" pitchFamily="34" charset="0"/>
                <a:cs typeface="Arial" panose="020B0604020202020204" pitchFamily="34" charset="0"/>
              </a:rPr>
              <a:t>, but poor corrosion resistance. Therefore, it is best to keep it hidden or the corroded material would appear unattractive.</a:t>
            </a:r>
            <a:r>
              <a:rPr lang="en-GB" sz="1200" dirty="0">
                <a:solidFill>
                  <a:srgbClr val="00B050"/>
                </a:solidFill>
                <a:latin typeface="Arial" panose="020B0604020202020204" pitchFamily="34" charset="0"/>
                <a:cs typeface="Arial" panose="020B0604020202020204" pitchFamily="34" charset="0"/>
              </a:rPr>
              <a:t> Some applications of this material are screws, nails, bolts</a:t>
            </a:r>
            <a:r>
              <a:rPr lang="en-GB" sz="1200" dirty="0">
                <a:latin typeface="Arial" panose="020B0604020202020204" pitchFamily="34" charset="0"/>
                <a:cs typeface="Arial" panose="020B0604020202020204" pitchFamily="34" charset="0"/>
              </a:rPr>
              <a:t>, girders, and car body panels.</a:t>
            </a:r>
          </a:p>
          <a:p>
            <a:pPr marL="0" indent="0">
              <a:lnSpc>
                <a:spcPts val="1200"/>
              </a:lnSpc>
              <a:spcBef>
                <a:spcPts val="0"/>
              </a:spcBef>
              <a:spcAft>
                <a:spcPts val="0"/>
              </a:spcAft>
              <a:buFont typeface="Arial" pitchFamily="34" charset="0"/>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Acrylic</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It is a thermoplastic that has </a:t>
            </a:r>
            <a:r>
              <a:rPr lang="en-GB" sz="1200" dirty="0">
                <a:solidFill>
                  <a:srgbClr val="0070C0"/>
                </a:solidFill>
                <a:latin typeface="Arial" panose="020B0604020202020204" pitchFamily="34" charset="0"/>
                <a:cs typeface="Arial" panose="020B0604020202020204" pitchFamily="34" charset="0"/>
              </a:rPr>
              <a:t>good impact strength</a:t>
            </a:r>
            <a:r>
              <a:rPr lang="en-GB" sz="1200" dirty="0">
                <a:latin typeface="Arial" panose="020B0604020202020204" pitchFamily="34" charset="0"/>
                <a:cs typeface="Arial" panose="020B0604020202020204" pitchFamily="34" charset="0"/>
              </a:rPr>
              <a:t>, but </a:t>
            </a:r>
            <a:r>
              <a:rPr lang="en-GB" sz="1200" dirty="0">
                <a:solidFill>
                  <a:srgbClr val="FF0000"/>
                </a:solidFill>
                <a:latin typeface="Arial" panose="020B0604020202020204" pitchFamily="34" charset="0"/>
                <a:cs typeface="Arial" panose="020B0604020202020204" pitchFamily="34" charset="0"/>
              </a:rPr>
              <a:t>breaks easily if dropped</a:t>
            </a:r>
            <a:r>
              <a:rPr lang="en-GB" sz="1200" dirty="0">
                <a:latin typeface="Arial" panose="020B0604020202020204" pitchFamily="34" charset="0"/>
                <a:cs typeface="Arial" panose="020B0604020202020204" pitchFamily="34" charset="0"/>
              </a:rPr>
              <a:t>. It can be easily finished as it does not require painting and can be easily shaped using heat. On the other hand, it is </a:t>
            </a:r>
            <a:r>
              <a:rPr lang="en-GB" sz="1200" dirty="0">
                <a:solidFill>
                  <a:srgbClr val="FF0000"/>
                </a:solidFill>
                <a:latin typeface="Arial" panose="020B0604020202020204" pitchFamily="34" charset="0"/>
                <a:cs typeface="Arial" panose="020B0604020202020204" pitchFamily="34" charset="0"/>
              </a:rPr>
              <a:t>susceptible to scratches</a:t>
            </a:r>
            <a:r>
              <a:rPr lang="en-GB" sz="1200" dirty="0">
                <a:latin typeface="Arial" panose="020B0604020202020204" pitchFamily="34" charset="0"/>
                <a:cs typeface="Arial" panose="020B0604020202020204" pitchFamily="34" charset="0"/>
              </a:rPr>
              <a:t>. </a:t>
            </a:r>
            <a:r>
              <a:rPr lang="en-GB" sz="1200" dirty="0">
                <a:solidFill>
                  <a:srgbClr val="00B050"/>
                </a:solidFill>
                <a:latin typeface="Arial" panose="020B0604020202020204" pitchFamily="34" charset="0"/>
                <a:cs typeface="Arial" panose="020B0604020202020204" pitchFamily="34" charset="0"/>
              </a:rPr>
              <a:t>It is available in forms of sheets, rods and tubes with a variety of colour and opacity choices</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It is not recycled as much.</a:t>
            </a:r>
          </a:p>
          <a:p>
            <a:pPr marL="0" indent="0">
              <a:lnSpc>
                <a:spcPts val="1200"/>
              </a:lnSpc>
              <a:spcBef>
                <a:spcPts val="0"/>
              </a:spcBef>
              <a:spcAft>
                <a:spcPts val="0"/>
              </a:spcAft>
              <a:buFont typeface="Arial" pitchFamily="34" charset="0"/>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Font typeface="Arial" pitchFamily="34" charset="0"/>
              <a:buNone/>
            </a:pPr>
            <a:r>
              <a:rPr lang="en-GB" sz="1200" b="1" dirty="0">
                <a:latin typeface="Arial" panose="020B0604020202020204" pitchFamily="34" charset="0"/>
                <a:cs typeface="Arial" panose="020B0604020202020204" pitchFamily="34" charset="0"/>
              </a:rPr>
              <a:t>High-impact polystyrene (HIPS)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It is a </a:t>
            </a:r>
            <a:r>
              <a:rPr lang="en-GB" sz="1200" dirty="0">
                <a:solidFill>
                  <a:srgbClr val="0070C0"/>
                </a:solidFill>
                <a:latin typeface="Arial" panose="020B0604020202020204" pitchFamily="34" charset="0"/>
                <a:cs typeface="Arial" panose="020B0604020202020204" pitchFamily="34" charset="0"/>
              </a:rPr>
              <a:t>lightweight</a:t>
            </a:r>
            <a:r>
              <a:rPr lang="en-GB" sz="1200" dirty="0">
                <a:latin typeface="Arial" panose="020B0604020202020204" pitchFamily="34" charset="0"/>
                <a:cs typeface="Arial" panose="020B0604020202020204" pitchFamily="34" charset="0"/>
              </a:rPr>
              <a:t> thermoplastic that has </a:t>
            </a:r>
            <a:r>
              <a:rPr lang="en-GB" sz="1200" dirty="0">
                <a:solidFill>
                  <a:srgbClr val="0070C0"/>
                </a:solidFill>
                <a:latin typeface="Arial" panose="020B0604020202020204" pitchFamily="34" charset="0"/>
                <a:cs typeface="Arial" panose="020B0604020202020204" pitchFamily="34" charset="0"/>
              </a:rPr>
              <a:t>high stiffness</a:t>
            </a:r>
            <a:r>
              <a:rPr lang="en-GB" sz="1200" dirty="0">
                <a:latin typeface="Arial" panose="020B0604020202020204" pitchFamily="34" charset="0"/>
                <a:cs typeface="Arial" panose="020B0604020202020204" pitchFamily="34" charset="0"/>
              </a:rPr>
              <a:t> and is </a:t>
            </a:r>
            <a:r>
              <a:rPr lang="en-GB" sz="1200" dirty="0">
                <a:solidFill>
                  <a:srgbClr val="0070C0"/>
                </a:solidFill>
                <a:latin typeface="Arial" panose="020B0604020202020204" pitchFamily="34" charset="0"/>
                <a:cs typeface="Arial" panose="020B0604020202020204" pitchFamily="34" charset="0"/>
              </a:rPr>
              <a:t>impact resistant</a:t>
            </a:r>
            <a:r>
              <a:rPr lang="en-GB" sz="1200" dirty="0">
                <a:latin typeface="Arial" panose="020B0604020202020204" pitchFamily="34" charset="0"/>
                <a:cs typeface="Arial" panose="020B0604020202020204" pitchFamily="34" charset="0"/>
              </a:rPr>
              <a:t>. However, it can be </a:t>
            </a:r>
            <a:r>
              <a:rPr lang="en-GB" sz="1200" dirty="0">
                <a:solidFill>
                  <a:srgbClr val="FF0000"/>
                </a:solidFill>
                <a:latin typeface="Arial" panose="020B0604020202020204" pitchFamily="34" charset="0"/>
                <a:cs typeface="Arial" panose="020B0604020202020204" pitchFamily="34" charset="0"/>
              </a:rPr>
              <a:t>easily scratched</a:t>
            </a:r>
            <a:r>
              <a:rPr lang="en-GB" sz="1200" dirty="0">
                <a:latin typeface="Arial" panose="020B0604020202020204" pitchFamily="34" charset="0"/>
                <a:cs typeface="Arial" panose="020B0604020202020204" pitchFamily="34" charset="0"/>
              </a:rPr>
              <a:t>. It is important to note that it becomes </a:t>
            </a:r>
            <a:r>
              <a:rPr lang="en-GB" sz="1200" dirty="0">
                <a:solidFill>
                  <a:srgbClr val="FF0000"/>
                </a:solidFill>
                <a:latin typeface="Arial" panose="020B0604020202020204" pitchFamily="34" charset="0"/>
                <a:cs typeface="Arial" panose="020B0604020202020204" pitchFamily="34" charset="0"/>
              </a:rPr>
              <a:t>brittle when exposed to UV light</a:t>
            </a:r>
            <a:r>
              <a:rPr lang="en-GB" sz="1200" dirty="0">
                <a:latin typeface="Arial" panose="020B0604020202020204" pitchFamily="34" charset="0"/>
                <a:cs typeface="Arial" panose="020B0604020202020204" pitchFamily="34" charset="0"/>
              </a:rPr>
              <a:t>. </a:t>
            </a:r>
            <a:r>
              <a:rPr lang="en-GB" sz="1200" dirty="0">
                <a:solidFill>
                  <a:srgbClr val="00B050"/>
                </a:solidFill>
                <a:latin typeface="Arial" panose="020B0604020202020204" pitchFamily="34" charset="0"/>
                <a:cs typeface="Arial" panose="020B0604020202020204" pitchFamily="34" charset="0"/>
              </a:rPr>
              <a:t>This material is also available in forms of sheets, rods and tubes with a variety of colour and opacity choices</a:t>
            </a:r>
            <a:r>
              <a:rPr lang="en-GB" sz="1200" dirty="0">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It is not recycled as much.</a:t>
            </a:r>
          </a:p>
        </p:txBody>
      </p:sp>
      <p:pic>
        <p:nvPicPr>
          <p:cNvPr id="2050" name="Picture 2" descr="Oak Timber Texture Images, Stock Photos &amp; Vectors | Shutterstock">
            <a:extLst>
              <a:ext uri="{FF2B5EF4-FFF2-40B4-BE49-F238E27FC236}">
                <a16:creationId xmlns:a16="http://schemas.microsoft.com/office/drawing/2014/main" id="{E4F8E476-9542-43EF-85B2-D5DA25AEF9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204"/>
          <a:stretch/>
        </p:blipFill>
        <p:spPr bwMode="auto">
          <a:xfrm>
            <a:off x="113564" y="5707768"/>
            <a:ext cx="1374098"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eech Texture Images, Stock Photos &amp; Vectors | Shutterstock">
            <a:extLst>
              <a:ext uri="{FF2B5EF4-FFF2-40B4-BE49-F238E27FC236}">
                <a16:creationId xmlns:a16="http://schemas.microsoft.com/office/drawing/2014/main" id="{B2FE491E-718D-419A-A3B4-1F96D0BB5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311"/>
          <a:stretch/>
        </p:blipFill>
        <p:spPr bwMode="auto">
          <a:xfrm>
            <a:off x="113563" y="7037427"/>
            <a:ext cx="13741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outdoor, person, standing, riding&#10;&#10;Description automatically generated">
            <a:extLst>
              <a:ext uri="{FF2B5EF4-FFF2-40B4-BE49-F238E27FC236}">
                <a16:creationId xmlns:a16="http://schemas.microsoft.com/office/drawing/2014/main" id="{3DA71985-3CBB-4D70-A8B9-8793A64E2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47" y="8524607"/>
            <a:ext cx="1370915" cy="914400"/>
          </a:xfrm>
          <a:prstGeom prst="rect">
            <a:avLst/>
          </a:prstGeom>
        </p:spPr>
      </p:pic>
      <p:pic>
        <p:nvPicPr>
          <p:cNvPr id="2058" name="Picture 10" descr="Hex High Impact Polystyrene Sheet, Size: 40 X 72 Inch - 48 X 96 ...">
            <a:extLst>
              <a:ext uri="{FF2B5EF4-FFF2-40B4-BE49-F238E27FC236}">
                <a16:creationId xmlns:a16="http://schemas.microsoft.com/office/drawing/2014/main" id="{3330923D-C766-4E26-B9AF-ABB3B9E9A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2528" y="8565452"/>
            <a:ext cx="1463040" cy="99508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32360F45-3872-4879-8EE8-5F52E83483B9}"/>
              </a:ext>
            </a:extLst>
          </p:cNvPr>
          <p:cNvSpPr txBox="1">
            <a:spLocks/>
          </p:cNvSpPr>
          <p:nvPr/>
        </p:nvSpPr>
        <p:spPr>
          <a:xfrm>
            <a:off x="0" y="1560280"/>
            <a:ext cx="5640404" cy="2553869"/>
          </a:xfrm>
          <a:prstGeom prst="rect">
            <a:avLst/>
          </a:prstGeom>
        </p:spPr>
        <p:txBody>
          <a:bodyPr vert="horz" lIns="91440" tIns="45720" rIns="91440" bIns="45720" numCol="1" rtlCol="0">
            <a:no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Font typeface="Arial" pitchFamily="34" charset="0"/>
              <a:buNone/>
            </a:pPr>
            <a:r>
              <a:rPr lang="en-GB" sz="1200" dirty="0">
                <a:latin typeface="Arial" panose="020B0604020202020204" pitchFamily="34" charset="0"/>
                <a:cs typeface="Arial" panose="020B0604020202020204" pitchFamily="34" charset="0"/>
              </a:rPr>
              <a:t>Mentioned on “Factors to consider &gt; Other limitations &gt; Materials” I am limited to my workshop materials. I will be listing the available and relevant materials. Since I have already considered the exposure conditions on “Factors to consider &gt; Where the product would be used”, all is left is to find an appropriate material for each conditions. </a:t>
            </a:r>
          </a:p>
          <a:p>
            <a:pPr>
              <a:spcBef>
                <a:spcPts val="0"/>
              </a:spcBef>
              <a:spcAft>
                <a:spcPts val="0"/>
              </a:spcAft>
            </a:pPr>
            <a:r>
              <a:rPr lang="en-GB" sz="1200" dirty="0">
                <a:latin typeface="Arial" panose="020B0604020202020204" pitchFamily="34" charset="0"/>
                <a:cs typeface="Arial" panose="020B0604020202020204" pitchFamily="34" charset="0"/>
              </a:rPr>
              <a:t>Hallways: </a:t>
            </a:r>
            <a:r>
              <a:rPr lang="en-GB" sz="1200" dirty="0">
                <a:solidFill>
                  <a:srgbClr val="00B050"/>
                </a:solidFill>
                <a:latin typeface="Arial" panose="020B0604020202020204" pitchFamily="34" charset="0"/>
                <a:cs typeface="Arial" panose="020B0604020202020204" pitchFamily="34" charset="0"/>
              </a:rPr>
              <a:t>Hard</a:t>
            </a:r>
            <a:r>
              <a:rPr lang="en-GB" sz="1200" dirty="0">
                <a:latin typeface="Arial" panose="020B0604020202020204" pitchFamily="34" charset="0"/>
                <a:cs typeface="Arial" panose="020B0604020202020204" pitchFamily="34" charset="0"/>
              </a:rPr>
              <a:t> to be resistant to slight bumps and scratches. </a:t>
            </a:r>
            <a:r>
              <a:rPr lang="en-GB" sz="1200" dirty="0">
                <a:solidFill>
                  <a:srgbClr val="00B050"/>
                </a:solidFill>
                <a:latin typeface="Arial" panose="020B0604020202020204" pitchFamily="34" charset="0"/>
                <a:cs typeface="Arial" panose="020B0604020202020204" pitchFamily="34" charset="0"/>
              </a:rPr>
              <a:t>Strong</a:t>
            </a:r>
          </a:p>
          <a:p>
            <a:pPr>
              <a:spcBef>
                <a:spcPts val="0"/>
              </a:spcBef>
              <a:spcAft>
                <a:spcPts val="0"/>
              </a:spcAft>
            </a:pPr>
            <a:r>
              <a:rPr lang="en-GB" sz="1200" dirty="0">
                <a:latin typeface="Arial" panose="020B0604020202020204" pitchFamily="34" charset="0"/>
                <a:cs typeface="Arial" panose="020B0604020202020204" pitchFamily="34" charset="0"/>
              </a:rPr>
              <a:t>Classrooms: </a:t>
            </a:r>
            <a:r>
              <a:rPr lang="en-GB" sz="1200" dirty="0">
                <a:solidFill>
                  <a:srgbClr val="00B050"/>
                </a:solidFill>
                <a:latin typeface="Arial" panose="020B0604020202020204" pitchFamily="34" charset="0"/>
                <a:cs typeface="Arial" panose="020B0604020202020204" pitchFamily="34" charset="0"/>
              </a:rPr>
              <a:t>Tough</a:t>
            </a:r>
            <a:r>
              <a:rPr lang="en-GB" sz="1200" dirty="0">
                <a:latin typeface="Arial" panose="020B0604020202020204" pitchFamily="34" charset="0"/>
                <a:cs typeface="Arial" panose="020B0604020202020204" pitchFamily="34" charset="0"/>
              </a:rPr>
              <a:t> in case of drops and big bumps, </a:t>
            </a:r>
            <a:r>
              <a:rPr lang="en-GB" sz="1200" dirty="0">
                <a:solidFill>
                  <a:srgbClr val="00B050"/>
                </a:solidFill>
                <a:latin typeface="Arial" panose="020B0604020202020204" pitchFamily="34" charset="0"/>
                <a:cs typeface="Arial" panose="020B0604020202020204" pitchFamily="34" charset="0"/>
              </a:rPr>
              <a:t>hard</a:t>
            </a:r>
            <a:r>
              <a:rPr lang="en-GB" sz="1200" dirty="0">
                <a:latin typeface="Arial" panose="020B0604020202020204" pitchFamily="34" charset="0"/>
                <a:cs typeface="Arial" panose="020B0604020202020204" pitchFamily="34" charset="0"/>
              </a:rPr>
              <a:t> to be resistant to slight bumps and scratches. It should be </a:t>
            </a:r>
            <a:r>
              <a:rPr lang="en-GB" sz="1200" dirty="0">
                <a:solidFill>
                  <a:srgbClr val="00B050"/>
                </a:solidFill>
                <a:latin typeface="Arial" panose="020B0604020202020204" pitchFamily="34" charset="0"/>
                <a:cs typeface="Arial" panose="020B0604020202020204" pitchFamily="34" charset="0"/>
              </a:rPr>
              <a:t>lightweight</a:t>
            </a:r>
            <a:r>
              <a:rPr lang="en-GB" sz="1200" dirty="0">
                <a:latin typeface="Arial" panose="020B0604020202020204" pitchFamily="34" charset="0"/>
                <a:cs typeface="Arial" panose="020B0604020202020204" pitchFamily="34" charset="0"/>
              </a:rPr>
              <a:t>. It should be </a:t>
            </a:r>
            <a:r>
              <a:rPr lang="en-GB" sz="1200" dirty="0">
                <a:solidFill>
                  <a:srgbClr val="00B050"/>
                </a:solidFill>
                <a:latin typeface="Arial" panose="020B0604020202020204" pitchFamily="34" charset="0"/>
                <a:cs typeface="Arial" panose="020B0604020202020204" pitchFamily="34" charset="0"/>
              </a:rPr>
              <a:t>strong</a:t>
            </a:r>
          </a:p>
          <a:p>
            <a:pPr marL="0" indent="0">
              <a:spcBef>
                <a:spcPts val="0"/>
              </a:spcBef>
              <a:spcAft>
                <a:spcPts val="0"/>
              </a:spcAft>
              <a:buNone/>
            </a:pPr>
            <a:r>
              <a:rPr lang="en-GB" sz="1200" dirty="0">
                <a:latin typeface="Arial" panose="020B0604020202020204" pitchFamily="34" charset="0"/>
                <a:cs typeface="Arial" panose="020B0604020202020204" pitchFamily="34" charset="0"/>
              </a:rPr>
              <a:t>Both situations does not need to consider humidity or temperature conditions. </a:t>
            </a:r>
            <a:r>
              <a:rPr lang="en-GB" sz="1200" dirty="0">
                <a:solidFill>
                  <a:srgbClr val="00B050"/>
                </a:solidFill>
                <a:latin typeface="Arial" panose="020B0604020202020204" pitchFamily="34" charset="0"/>
                <a:cs typeface="Arial" panose="020B0604020202020204" pitchFamily="34" charset="0"/>
              </a:rPr>
              <a:t>Cost</a:t>
            </a:r>
            <a:r>
              <a:rPr lang="en-GB" sz="1200" dirty="0">
                <a:latin typeface="Arial" panose="020B0604020202020204" pitchFamily="34" charset="0"/>
                <a:cs typeface="Arial" panose="020B0604020202020204" pitchFamily="34" charset="0"/>
              </a:rPr>
              <a:t> should be a minor factor. The timbers from the workshop are all from sustainably managed forests. Although, sustainability would not be a big concern, it is best to choose a </a:t>
            </a:r>
            <a:r>
              <a:rPr lang="en-GB" sz="1200" dirty="0">
                <a:solidFill>
                  <a:srgbClr val="00B050"/>
                </a:solidFill>
                <a:latin typeface="Arial" panose="020B0604020202020204" pitchFamily="34" charset="0"/>
                <a:cs typeface="Arial" panose="020B0604020202020204" pitchFamily="34" charset="0"/>
              </a:rPr>
              <a:t>durable</a:t>
            </a:r>
            <a:r>
              <a:rPr lang="en-GB" sz="1200" dirty="0">
                <a:latin typeface="Arial" panose="020B0604020202020204" pitchFamily="34" charset="0"/>
                <a:cs typeface="Arial" panose="020B0604020202020204" pitchFamily="34" charset="0"/>
              </a:rPr>
              <a:t> timber or a </a:t>
            </a:r>
            <a:r>
              <a:rPr lang="en-GB" sz="1200" dirty="0">
                <a:solidFill>
                  <a:srgbClr val="00B050"/>
                </a:solidFill>
                <a:latin typeface="Arial" panose="020B0604020202020204" pitchFamily="34" charset="0"/>
                <a:cs typeface="Arial" panose="020B0604020202020204" pitchFamily="34" charset="0"/>
              </a:rPr>
              <a:t>recyclable</a:t>
            </a:r>
            <a:r>
              <a:rPr lang="en-GB" sz="1200" dirty="0">
                <a:latin typeface="Arial" panose="020B0604020202020204" pitchFamily="34" charset="0"/>
                <a:cs typeface="Arial" panose="020B0604020202020204" pitchFamily="34" charset="0"/>
              </a:rPr>
              <a:t> material to decrease waste over a given time.</a:t>
            </a:r>
          </a:p>
        </p:txBody>
      </p:sp>
      <p:pic>
        <p:nvPicPr>
          <p:cNvPr id="5" name="Picture 4">
            <a:extLst>
              <a:ext uri="{FF2B5EF4-FFF2-40B4-BE49-F238E27FC236}">
                <a16:creationId xmlns:a16="http://schemas.microsoft.com/office/drawing/2014/main" id="{A35B4020-2556-4D01-9431-5B5C8DA980E8}"/>
              </a:ext>
            </a:extLst>
          </p:cNvPr>
          <p:cNvPicPr>
            <a:picLocks noChangeAspect="1"/>
          </p:cNvPicPr>
          <p:nvPr/>
        </p:nvPicPr>
        <p:blipFill>
          <a:blip r:embed="rId7"/>
          <a:stretch>
            <a:fillRect/>
          </a:stretch>
        </p:blipFill>
        <p:spPr>
          <a:xfrm>
            <a:off x="11588258" y="4224887"/>
            <a:ext cx="1097280" cy="1097280"/>
          </a:xfrm>
          <a:prstGeom prst="rect">
            <a:avLst/>
          </a:prstGeom>
        </p:spPr>
      </p:pic>
      <p:pic>
        <p:nvPicPr>
          <p:cNvPr id="9" name="Picture 8">
            <a:extLst>
              <a:ext uri="{FF2B5EF4-FFF2-40B4-BE49-F238E27FC236}">
                <a16:creationId xmlns:a16="http://schemas.microsoft.com/office/drawing/2014/main" id="{0943EB52-9EB2-414D-B85F-EC86BCFB8164}"/>
              </a:ext>
            </a:extLst>
          </p:cNvPr>
          <p:cNvPicPr>
            <a:picLocks/>
          </p:cNvPicPr>
          <p:nvPr/>
        </p:nvPicPr>
        <p:blipFill rotWithShape="1">
          <a:blip r:embed="rId8">
            <a:extLst>
              <a:ext uri="{28A0092B-C50C-407E-A947-70E740481C1C}">
                <a14:useLocalDpi xmlns:a14="http://schemas.microsoft.com/office/drawing/2010/main" val="0"/>
              </a:ext>
            </a:extLst>
          </a:blip>
          <a:srcRect r="32760" b="5736"/>
          <a:stretch/>
        </p:blipFill>
        <p:spPr>
          <a:xfrm>
            <a:off x="11763607" y="3164337"/>
            <a:ext cx="914400" cy="914400"/>
          </a:xfrm>
          <a:prstGeom prst="rect">
            <a:avLst/>
          </a:prstGeom>
        </p:spPr>
      </p:pic>
      <p:pic>
        <p:nvPicPr>
          <p:cNvPr id="13" name="Picture 12">
            <a:extLst>
              <a:ext uri="{FF2B5EF4-FFF2-40B4-BE49-F238E27FC236}">
                <a16:creationId xmlns:a16="http://schemas.microsoft.com/office/drawing/2014/main" id="{F9C97D5A-B7BA-4280-AD99-4736DE0FBF56}"/>
              </a:ext>
            </a:extLst>
          </p:cNvPr>
          <p:cNvPicPr preferRelativeResize="0">
            <a:picLocks/>
          </p:cNvPicPr>
          <p:nvPr/>
        </p:nvPicPr>
        <p:blipFill rotWithShape="1">
          <a:blip r:embed="rId9">
            <a:extLst>
              <a:ext uri="{28A0092B-C50C-407E-A947-70E740481C1C}">
                <a14:useLocalDpi xmlns:a14="http://schemas.microsoft.com/office/drawing/2010/main" val="0"/>
              </a:ext>
            </a:extLst>
          </a:blip>
          <a:srcRect r="31606"/>
          <a:stretch/>
        </p:blipFill>
        <p:spPr>
          <a:xfrm>
            <a:off x="11773636" y="2225965"/>
            <a:ext cx="914400" cy="914400"/>
          </a:xfrm>
          <a:prstGeom prst="rect">
            <a:avLst/>
          </a:prstGeom>
        </p:spPr>
      </p:pic>
      <p:pic>
        <p:nvPicPr>
          <p:cNvPr id="15" name="Picture 14" descr="A picture containing sitting, standing, food, brown&#10;&#10;Description automatically generated">
            <a:extLst>
              <a:ext uri="{FF2B5EF4-FFF2-40B4-BE49-F238E27FC236}">
                <a16:creationId xmlns:a16="http://schemas.microsoft.com/office/drawing/2014/main" id="{3D949EB9-D49F-4F0E-B29B-07432D6C7F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80727" y="5375856"/>
            <a:ext cx="1097280" cy="1097280"/>
          </a:xfrm>
          <a:prstGeom prst="rect">
            <a:avLst/>
          </a:prstGeom>
        </p:spPr>
      </p:pic>
      <p:pic>
        <p:nvPicPr>
          <p:cNvPr id="18" name="Picture 17" descr="A picture containing stationary, umbrella&#10;&#10;Description automatically generated">
            <a:extLst>
              <a:ext uri="{FF2B5EF4-FFF2-40B4-BE49-F238E27FC236}">
                <a16:creationId xmlns:a16="http://schemas.microsoft.com/office/drawing/2014/main" id="{5D15902D-88F1-49D3-BCD1-0D97F4CF52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0056" y="7407887"/>
            <a:ext cx="1097280" cy="1097280"/>
          </a:xfrm>
          <a:prstGeom prst="rect">
            <a:avLst/>
          </a:prstGeom>
        </p:spPr>
      </p:pic>
      <p:pic>
        <p:nvPicPr>
          <p:cNvPr id="21" name="Picture 20" descr="A picture containing organ&#10;&#10;Description automatically generated">
            <a:extLst>
              <a:ext uri="{FF2B5EF4-FFF2-40B4-BE49-F238E27FC236}">
                <a16:creationId xmlns:a16="http://schemas.microsoft.com/office/drawing/2014/main" id="{898E901F-837C-4536-B0B2-A01DDB4EBD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72893" y="6526825"/>
            <a:ext cx="1280160" cy="898023"/>
          </a:xfrm>
          <a:prstGeom prst="rect">
            <a:avLst/>
          </a:prstGeom>
        </p:spPr>
      </p:pic>
    </p:spTree>
    <p:extLst>
      <p:ext uri="{BB962C8B-B14F-4D97-AF65-F5344CB8AC3E}">
        <p14:creationId xmlns:p14="http://schemas.microsoft.com/office/powerpoint/2010/main" val="1993468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3B101C-A3D1-4006-BBF9-F8D95D3145E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0" y="712785"/>
            <a:ext cx="11045038" cy="1149468"/>
          </a:xfrm>
        </p:spPr>
        <p:txBody>
          <a:bodyPr/>
          <a:lstStyle/>
          <a:p>
            <a:r>
              <a:rPr lang="en-GB" dirty="0"/>
              <a:t>Design Brief &amp; Specification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199" y="1862253"/>
            <a:ext cx="11887201" cy="7226881"/>
          </a:xfrm>
        </p:spPr>
        <p:txBody>
          <a:bodyPr numCol="1">
            <a:normAutofit/>
          </a:bodyPr>
          <a:lstStyle/>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Design Brief:</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After all the investigation I have decided to work on a product that targets students, mainly 12 year olds, as they are unaware of the climate emergency. The product would target students by using the “product to mass” method, as described on “Investigation &gt; What method of approach should my product take?”. It would have to draw attention of the user, convey the urgency of the situation, include methods on how to contribute in the climate emergency, and ultimately increase the awareness of the climate emergency. The one’s purchasing my product would want it to be affordable and effective. </a:t>
            </a:r>
          </a:p>
          <a:p>
            <a:pPr marL="0" indent="0">
              <a:lnSpc>
                <a:spcPct val="1000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Assessment Criteria:</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I will come up with initial ideas that would be suitable for the contextual situation. Then I would produce a prototype of each. The prototype will then be assessed based on these specifications. Each specification is awarded a certain value depending on its importance: </a:t>
            </a:r>
            <a:r>
              <a:rPr lang="en-GB" sz="1200" dirty="0">
                <a:solidFill>
                  <a:srgbClr val="FF0000"/>
                </a:solidFill>
                <a:latin typeface="Arial" panose="020B0604020202020204" pitchFamily="34" charset="0"/>
                <a:cs typeface="Arial" panose="020B0604020202020204" pitchFamily="34" charset="0"/>
              </a:rPr>
              <a:t>must (+3)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 (+2), </a:t>
            </a:r>
            <a:r>
              <a:rPr lang="en-GB" sz="1200" dirty="0">
                <a:latin typeface="Arial" panose="020B0604020202020204" pitchFamily="34" charset="0"/>
                <a:cs typeface="Arial" panose="020B0604020202020204" pitchFamily="34" charset="0"/>
              </a:rPr>
              <a:t>and </a:t>
            </a:r>
            <a:r>
              <a:rPr lang="en-GB" sz="1200" dirty="0">
                <a:solidFill>
                  <a:srgbClr val="00B050"/>
                </a:solidFill>
                <a:latin typeface="Arial" panose="020B0604020202020204" pitchFamily="34" charset="0"/>
                <a:cs typeface="Arial" panose="020B0604020202020204" pitchFamily="34" charset="0"/>
              </a:rPr>
              <a:t>could (+1). </a:t>
            </a:r>
            <a:r>
              <a:rPr lang="en-GB" sz="1200" dirty="0">
                <a:latin typeface="Arial" panose="020B0604020202020204" pitchFamily="34" charset="0"/>
                <a:cs typeface="Arial" panose="020B0604020202020204" pitchFamily="34" charset="0"/>
              </a:rPr>
              <a:t>By adding up the points, we can see if the prototype is successful or not. Depending on the context of where the product would be used, the specification may vary. Due to the difference in total points, the assessed points would be represented as a percentage. The product would also be assessed by user feedback. The user feedback would be obtained in a scale of 1 to 10 and then recalculated as a percentage. The final rating would be out of 100, while 75% being the specification and 25% being the user feedback.</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graphicFrame>
        <p:nvGraphicFramePr>
          <p:cNvPr id="8" name="Table 4">
            <a:extLst>
              <a:ext uri="{FF2B5EF4-FFF2-40B4-BE49-F238E27FC236}">
                <a16:creationId xmlns:a16="http://schemas.microsoft.com/office/drawing/2014/main" id="{614C4B48-C5B3-4C15-8AB1-9A2AD29C3CAE}"/>
              </a:ext>
            </a:extLst>
          </p:cNvPr>
          <p:cNvGraphicFramePr>
            <a:graphicFrameLocks noGrp="1"/>
          </p:cNvGraphicFramePr>
          <p:nvPr>
            <p:extLst>
              <p:ext uri="{D42A27DB-BD31-4B8C-83A1-F6EECF244321}">
                <p14:modId xmlns:p14="http://schemas.microsoft.com/office/powerpoint/2010/main" val="1643194359"/>
              </p:ext>
            </p:extLst>
          </p:nvPr>
        </p:nvGraphicFramePr>
        <p:xfrm>
          <a:off x="54665" y="4409399"/>
          <a:ext cx="12692268" cy="4807530"/>
        </p:xfrm>
        <a:graphic>
          <a:graphicData uri="http://schemas.openxmlformats.org/drawingml/2006/table">
            <a:tbl>
              <a:tblPr firstRow="1" bandRow="1">
                <a:tableStyleId>{5C22544A-7EE6-4342-B048-85BDC9FD1C3A}</a:tableStyleId>
              </a:tblPr>
              <a:tblGrid>
                <a:gridCol w="1274602">
                  <a:extLst>
                    <a:ext uri="{9D8B030D-6E8A-4147-A177-3AD203B41FA5}">
                      <a16:colId xmlns:a16="http://schemas.microsoft.com/office/drawing/2014/main" val="3797390760"/>
                    </a:ext>
                  </a:extLst>
                </a:gridCol>
                <a:gridCol w="1769533">
                  <a:extLst>
                    <a:ext uri="{9D8B030D-6E8A-4147-A177-3AD203B41FA5}">
                      <a16:colId xmlns:a16="http://schemas.microsoft.com/office/drawing/2014/main" val="3647439184"/>
                    </a:ext>
                  </a:extLst>
                </a:gridCol>
                <a:gridCol w="1885795">
                  <a:extLst>
                    <a:ext uri="{9D8B030D-6E8A-4147-A177-3AD203B41FA5}">
                      <a16:colId xmlns:a16="http://schemas.microsoft.com/office/drawing/2014/main" val="2534067999"/>
                    </a:ext>
                  </a:extLst>
                </a:gridCol>
                <a:gridCol w="2601538">
                  <a:extLst>
                    <a:ext uri="{9D8B030D-6E8A-4147-A177-3AD203B41FA5}">
                      <a16:colId xmlns:a16="http://schemas.microsoft.com/office/drawing/2014/main" val="1912667503"/>
                    </a:ext>
                  </a:extLst>
                </a:gridCol>
                <a:gridCol w="5160800">
                  <a:extLst>
                    <a:ext uri="{9D8B030D-6E8A-4147-A177-3AD203B41FA5}">
                      <a16:colId xmlns:a16="http://schemas.microsoft.com/office/drawing/2014/main" val="3077318581"/>
                    </a:ext>
                  </a:extLst>
                </a:gridCol>
              </a:tblGrid>
              <a:tr h="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a:latin typeface="Arial" panose="020B0604020202020204" pitchFamily="34" charset="0"/>
                          <a:cs typeface="Arial" panose="020B0604020202020204" pitchFamily="34" charset="0"/>
                        </a:rPr>
                        <a:t>Specification Area</a:t>
                      </a:r>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41148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(Total points: 13)</a:t>
                      </a:r>
                    </a:p>
                    <a:p>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use the “product to mass” method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mobile devices.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stable during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in-depth knowledge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methods to contribute in the climate emergency.</a:t>
                      </a:r>
                    </a:p>
                  </a:txBody>
                  <a:tcPr/>
                </a:tc>
                <a:tc hMerge="1">
                  <a:txBody>
                    <a:bodyPr/>
                    <a:lstStyle/>
                    <a:p>
                      <a:endParaRPr lang="en-GB"/>
                    </a:p>
                  </a:txBody>
                  <a:tcPr/>
                </a:tc>
                <a:tc>
                  <a:txBody>
                    <a:bodyPr/>
                    <a:lstStyle/>
                    <a:p>
                      <a:r>
                        <a:rPr lang="en-US" sz="1200" b="1" dirty="0">
                          <a:latin typeface="Arial" panose="020B0604020202020204" pitchFamily="34" charset="0"/>
                          <a:cs typeface="Arial" panose="020B0604020202020204" pitchFamily="34" charset="0"/>
                        </a:rPr>
                        <a:t>A1</a:t>
                      </a:r>
                      <a:r>
                        <a:rPr lang="en-US" sz="1200" dirty="0">
                          <a:latin typeface="Arial" panose="020B0604020202020204" pitchFamily="34" charset="0"/>
                          <a:cs typeface="Arial" panose="020B0604020202020204" pitchFamily="34" charset="0"/>
                        </a:rPr>
                        <a:t>. Investigation &gt; Source F and J</a:t>
                      </a:r>
                    </a:p>
                    <a:p>
                      <a:r>
                        <a:rPr lang="en-US" sz="1200" b="1" dirty="0">
                          <a:latin typeface="Arial" panose="020B0604020202020204" pitchFamily="34" charset="0"/>
                          <a:cs typeface="Arial" panose="020B0604020202020204" pitchFamily="34" charset="0"/>
                        </a:rPr>
                        <a:t>A2.</a:t>
                      </a:r>
                      <a:r>
                        <a:rPr lang="en-US" sz="1200" dirty="0">
                          <a:latin typeface="Arial" panose="020B0604020202020204" pitchFamily="34" charset="0"/>
                          <a:cs typeface="Arial" panose="020B0604020202020204" pitchFamily="34" charset="0"/>
                        </a:rPr>
                        <a:t> Investigation &gt; </a:t>
                      </a:r>
                      <a:r>
                        <a:rPr lang="en-GB" sz="1200" dirty="0">
                          <a:latin typeface="Arial" panose="020B0604020202020204" pitchFamily="34" charset="0"/>
                          <a:cs typeface="Arial" panose="020B0604020202020204" pitchFamily="34" charset="0"/>
                        </a:rPr>
                        <a:t>What method of approach should my product take?</a:t>
                      </a:r>
                    </a:p>
                    <a:p>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Investigation &gt; Source C</a:t>
                      </a:r>
                    </a:p>
                    <a:p>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Investigation &gt; Source D</a:t>
                      </a:r>
                    </a:p>
                    <a:p>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Investigation &gt; Source G and I</a:t>
                      </a: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215970">
                <a:tc rowSpan="2">
                  <a:txBody>
                    <a:bodyPr/>
                    <a:lstStyle/>
                    <a:p>
                      <a:r>
                        <a:rPr lang="en-GB" sz="1200" dirty="0">
                          <a:latin typeface="Arial" panose="020B0604020202020204" pitchFamily="34" charset="0"/>
                          <a:cs typeface="Arial" panose="020B0604020202020204" pitchFamily="34" charset="0"/>
                        </a:rPr>
                        <a:t>User Requirements (B) – (Total points: 13)</a:t>
                      </a: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user interests.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targeted for outdoor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B5</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be intuitive to interact with</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User &gt; The secondary client &gt; Design requirements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Investigation &gt; Source B and E</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Investigation &gt; Source H</a:t>
                      </a:r>
                    </a:p>
                    <a:p>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Factors to consider &gt; Where the product would be used</a:t>
                      </a:r>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Will be measured according to “Factors to consider &gt; How I would measure awareness”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3765617823"/>
                  </a:ext>
                </a:extLst>
              </a:tr>
              <a:tr h="692730">
                <a:tc vMerge="1">
                  <a:txBody>
                    <a:bodyPr/>
                    <a:lstStyle/>
                    <a:p>
                      <a:endParaRPr lang="en-GB"/>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withstand leaning force.</a:t>
                      </a:r>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withstand force exerted from above.</a:t>
                      </a: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978971072"/>
                  </a:ext>
                </a:extLst>
              </a:tr>
            </a:tbl>
          </a:graphicData>
        </a:graphic>
      </p:graphicFrame>
    </p:spTree>
    <p:extLst>
      <p:ext uri="{BB962C8B-B14F-4D97-AF65-F5344CB8AC3E}">
        <p14:creationId xmlns:p14="http://schemas.microsoft.com/office/powerpoint/2010/main" val="284949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B463B8-6147-41E0-A4FB-5E487630F2A0}"/>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le 4">
            <a:extLst>
              <a:ext uri="{FF2B5EF4-FFF2-40B4-BE49-F238E27FC236}">
                <a16:creationId xmlns:a16="http://schemas.microsoft.com/office/drawing/2014/main" id="{3153C49C-94FE-4BBC-A87E-E95C66A7E204}"/>
              </a:ext>
            </a:extLst>
          </p:cNvPr>
          <p:cNvGraphicFramePr>
            <a:graphicFrameLocks noGrp="1"/>
          </p:cNvGraphicFramePr>
          <p:nvPr>
            <p:extLst>
              <p:ext uri="{D42A27DB-BD31-4B8C-83A1-F6EECF244321}">
                <p14:modId xmlns:p14="http://schemas.microsoft.com/office/powerpoint/2010/main" val="2462169395"/>
              </p:ext>
            </p:extLst>
          </p:nvPr>
        </p:nvGraphicFramePr>
        <p:xfrm>
          <a:off x="54667" y="240461"/>
          <a:ext cx="12692266" cy="7860191"/>
        </p:xfrm>
        <a:graphic>
          <a:graphicData uri="http://schemas.openxmlformats.org/drawingml/2006/table">
            <a:tbl>
              <a:tblPr firstRow="1" bandRow="1">
                <a:tableStyleId>{5C22544A-7EE6-4342-B048-85BDC9FD1C3A}</a:tableStyleId>
              </a:tblPr>
              <a:tblGrid>
                <a:gridCol w="1316935">
                  <a:extLst>
                    <a:ext uri="{9D8B030D-6E8A-4147-A177-3AD203B41FA5}">
                      <a16:colId xmlns:a16="http://schemas.microsoft.com/office/drawing/2014/main" val="3797390760"/>
                    </a:ext>
                  </a:extLst>
                </a:gridCol>
                <a:gridCol w="1790700">
                  <a:extLst>
                    <a:ext uri="{9D8B030D-6E8A-4147-A177-3AD203B41FA5}">
                      <a16:colId xmlns:a16="http://schemas.microsoft.com/office/drawing/2014/main" val="3647439184"/>
                    </a:ext>
                  </a:extLst>
                </a:gridCol>
                <a:gridCol w="1824567">
                  <a:extLst>
                    <a:ext uri="{9D8B030D-6E8A-4147-A177-3AD203B41FA5}">
                      <a16:colId xmlns:a16="http://schemas.microsoft.com/office/drawing/2014/main" val="4020650133"/>
                    </a:ext>
                  </a:extLst>
                </a:gridCol>
                <a:gridCol w="2667000">
                  <a:extLst>
                    <a:ext uri="{9D8B030D-6E8A-4147-A177-3AD203B41FA5}">
                      <a16:colId xmlns:a16="http://schemas.microsoft.com/office/drawing/2014/main" val="1912667503"/>
                    </a:ext>
                  </a:extLst>
                </a:gridCol>
                <a:gridCol w="5093064">
                  <a:extLst>
                    <a:ext uri="{9D8B030D-6E8A-4147-A177-3AD203B41FA5}">
                      <a16:colId xmlns:a16="http://schemas.microsoft.com/office/drawing/2014/main" val="2854702613"/>
                    </a:ext>
                  </a:extLst>
                </a:gridCol>
              </a:tblGrid>
              <a:tr h="453551">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pPr>
                        <a:lnSpc>
                          <a:spcPts val="1200"/>
                        </a:lnSpc>
                      </a:pPr>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1173412">
                <a:tc>
                  <a:txBody>
                    <a:bodyPr/>
                    <a:lstStyle/>
                    <a:p>
                      <a:pPr>
                        <a:lnSpc>
                          <a:spcPts val="1200"/>
                        </a:lnSpc>
                      </a:pPr>
                      <a:r>
                        <a:rPr lang="en-GB" sz="1200" dirty="0">
                          <a:latin typeface="Arial" panose="020B0604020202020204" pitchFamily="34" charset="0"/>
                          <a:cs typeface="Arial" panose="020B0604020202020204" pitchFamily="34" charset="0"/>
                        </a:rPr>
                        <a:t>Form (C)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The design/colours </a:t>
                      </a:r>
                      <a:r>
                        <a:rPr lang="en-GB" sz="1200" dirty="0">
                          <a:solidFill>
                            <a:srgbClr val="0070C0"/>
                          </a:solidFill>
                          <a:latin typeface="Arial" panose="020B0604020202020204" pitchFamily="34" charset="0"/>
                          <a:cs typeface="Arial" panose="020B0604020202020204" pitchFamily="34" charset="0"/>
                        </a:rPr>
                        <a:t>should </a:t>
                      </a:r>
                      <a:r>
                        <a:rPr lang="en-GB" sz="1200" dirty="0">
                          <a:latin typeface="Arial" panose="020B0604020202020204" pitchFamily="34" charset="0"/>
                          <a:cs typeface="Arial" panose="020B0604020202020204" pitchFamily="34" charset="0"/>
                        </a:rPr>
                        <a:t>be gender neutral.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The design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The design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use colours associated with global warming.</a:t>
                      </a:r>
                    </a:p>
                  </a:txBody>
                  <a:tcPr/>
                </a:tc>
                <a:tc hMerge="1">
                  <a:txBody>
                    <a:bodyPr/>
                    <a:lstStyle/>
                    <a:p>
                      <a:endParaRPr lang="en-GB"/>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Introduction &gt; Identify the needs of the end user</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Investigation &gt; How should I design my product?</a:t>
                      </a:r>
                    </a:p>
                    <a:p>
                      <a:pPr>
                        <a:lnSpc>
                          <a:spcPts val="1200"/>
                        </a:lnSpc>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Factors to consider &gt; Other limitations&gt; Colours</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 will interview both boy and girl and determine depending on their responses.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 will interview users and ask about any sensitive topic related with the design.</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Some representative images are shown on the reference page.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Some colours associated with global warming are shown on the reference page.</a:t>
                      </a:r>
                    </a:p>
                  </a:txBody>
                  <a:tcPr/>
                </a:tc>
                <a:extLst>
                  <a:ext uri="{0D108BD9-81ED-4DB2-BD59-A6C34878D82A}">
                    <a16:rowId xmlns:a16="http://schemas.microsoft.com/office/drawing/2014/main" val="846946789"/>
                  </a:ext>
                </a:extLst>
              </a:tr>
              <a:tr h="528273">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Sustainability (D) – (Total points: 8)</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During production, as little waste possible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produced. </a:t>
                      </a: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Materials used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recyclable</a:t>
                      </a:r>
                    </a:p>
                    <a:p>
                      <a:pPr>
                        <a:lnSpc>
                          <a:spcPts val="1200"/>
                        </a:lnSpc>
                      </a:pPr>
                      <a:r>
                        <a:rPr lang="en-GB" sz="1200" b="1" dirty="0">
                          <a:latin typeface="Arial" panose="020B0604020202020204" pitchFamily="34" charset="0"/>
                          <a:cs typeface="Arial" panose="020B0604020202020204" pitchFamily="34" charset="0"/>
                        </a:rPr>
                        <a:t>D4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Packaging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corn starch packing peanuts</a:t>
                      </a: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The product should have a good LCA</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 Research</a:t>
                      </a:r>
                      <a:br>
                        <a:rPr lang="en-GB" sz="1200" dirty="0">
                          <a:latin typeface="Arial" panose="020B0604020202020204" pitchFamily="34" charset="0"/>
                          <a:cs typeface="Arial" panose="020B0604020202020204" pitchFamily="34" charset="0"/>
                        </a:rPr>
                      </a:b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Shipping &gt; Sustainability issues concerning the transportation</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main building material should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As explained in the specification point.</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All materials used for the product should be recyclable.</a:t>
                      </a:r>
                    </a:p>
                    <a:p>
                      <a:pPr>
                        <a:lnSpc>
                          <a:spcPts val="1200"/>
                        </a:lnSpc>
                      </a:pP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As explained in the reference</a:t>
                      </a:r>
                    </a:p>
                  </a:txBody>
                  <a:tcPr/>
                </a:tc>
                <a:extLst>
                  <a:ext uri="{0D108BD9-81ED-4DB2-BD59-A6C34878D82A}">
                    <a16:rowId xmlns:a16="http://schemas.microsoft.com/office/drawing/2014/main" val="2009406672"/>
                  </a:ext>
                </a:extLst>
              </a:tr>
              <a:tr h="1281515">
                <a:tc>
                  <a:txBody>
                    <a:bodyPr/>
                    <a:lstStyle/>
                    <a:p>
                      <a:pPr>
                        <a:lnSpc>
                          <a:spcPts val="1200"/>
                        </a:lnSpc>
                      </a:pPr>
                      <a:r>
                        <a:rPr lang="en-GB" sz="1200" dirty="0">
                          <a:latin typeface="Arial" panose="020B0604020202020204" pitchFamily="34" charset="0"/>
                          <a:cs typeface="Arial" panose="020B0604020202020204" pitchFamily="34" charset="0"/>
                        </a:rPr>
                        <a:t>Safety Precautions (E)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size of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E2</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E3</a:t>
                      </a:r>
                      <a:r>
                        <a:rPr lang="en-US" sz="1200" dirty="0">
                          <a:latin typeface="Arial" panose="020B0604020202020204" pitchFamily="34" charset="0"/>
                          <a:cs typeface="Arial" panose="020B0604020202020204" pitchFamily="34" charset="0"/>
                        </a:rPr>
                        <a:t>. The use of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E4</a:t>
                      </a:r>
                      <a:r>
                        <a:rPr lang="en-US" sz="1200" dirty="0">
                          <a:latin typeface="Arial" panose="020B0604020202020204" pitchFamily="34" charset="0"/>
                          <a:cs typeface="Arial" panose="020B0604020202020204" pitchFamily="34" charset="0"/>
                        </a:rPr>
                        <a:t>. Gaps and clearances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fit the user.</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Factors to consider &gt; Other limitations &gt; Design</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 general way of making a product safe to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Factors to consider &gt; Other limitations &gt; Design</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1088740">
                <a:tc>
                  <a:txBody>
                    <a:bodyPr/>
                    <a:lstStyle/>
                    <a:p>
                      <a:pPr>
                        <a:lnSpc>
                          <a:spcPts val="1200"/>
                        </a:lnSpc>
                      </a:pPr>
                      <a:r>
                        <a:rPr lang="en-GB" sz="1200" dirty="0">
                          <a:latin typeface="Arial" panose="020B0604020202020204" pitchFamily="34" charset="0"/>
                          <a:cs typeface="Arial" panose="020B0604020202020204" pitchFamily="34" charset="0"/>
                        </a:rPr>
                        <a:t>Scale of Production (F) – (Total points: 7)</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The product </a:t>
                      </a:r>
                      <a:r>
                        <a:rPr lang="en-GB" sz="1200" b="0" dirty="0">
                          <a:solidFill>
                            <a:srgbClr val="FF0000"/>
                          </a:solidFill>
                          <a:latin typeface="Arial" panose="020B0604020202020204" pitchFamily="34" charset="0"/>
                          <a:cs typeface="Arial" panose="020B0604020202020204" pitchFamily="34" charset="0"/>
                        </a:rPr>
                        <a:t>must</a:t>
                      </a:r>
                      <a:r>
                        <a:rPr lang="en-GB" sz="1200" b="0" dirty="0">
                          <a:solidFill>
                            <a:schemeClr val="tx1"/>
                          </a:solidFill>
                          <a:latin typeface="Arial" panose="020B0604020202020204" pitchFamily="34" charset="0"/>
                          <a:cs typeface="Arial" panose="020B0604020202020204" pitchFamily="34" charset="0"/>
                        </a:rPr>
                        <a: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If needed,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batch produced.</a:t>
                      </a:r>
                      <a:endParaRPr lang="en-US" sz="1200" dirty="0">
                        <a:latin typeface="Arial" panose="020B0604020202020204" pitchFamily="34" charset="0"/>
                        <a:cs typeface="Arial" panose="020B0604020202020204" pitchFamily="34" charset="0"/>
                      </a:endParaRPr>
                    </a:p>
                    <a:p>
                      <a:pPr>
                        <a:lnSpc>
                          <a:spcPts val="1200"/>
                        </a:lnSpc>
                      </a:pP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User &gt; The secondary client &gt; cost limitations</a:t>
                      </a:r>
                    </a:p>
                    <a:p>
                      <a:pPr>
                        <a:lnSpc>
                          <a:spcPts val="1200"/>
                        </a:lnSpc>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Shipping &gt; Sustainability issues concerning the transportation</a:t>
                      </a:r>
                    </a:p>
                    <a:p>
                      <a:pPr>
                        <a:lnSpc>
                          <a:spcPts val="1200"/>
                        </a:lnSpc>
                      </a:pPr>
                      <a:r>
                        <a:rPr lang="en-GB" sz="1200" b="1" dirty="0">
                          <a:latin typeface="Arial" panose="020B0604020202020204" pitchFamily="34" charset="0"/>
                          <a:cs typeface="Arial" panose="020B0604020202020204" pitchFamily="34" charset="0"/>
                        </a:rPr>
                        <a:t>F3</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No reference.</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453551">
                <a:tc rowSpan="2">
                  <a:txBody>
                    <a:bodyPr/>
                    <a:lstStyle/>
                    <a:p>
                      <a:pPr>
                        <a:lnSpc>
                          <a:spcPts val="1200"/>
                        </a:lnSpc>
                      </a:pPr>
                      <a:r>
                        <a:rPr lang="en-US" sz="1200"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G) – (Total points: 3 | 4)</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solidFill>
                            <a:schemeClr val="tx1"/>
                          </a:solidFill>
                          <a:latin typeface="Arial" panose="020B0604020202020204" pitchFamily="34" charset="0"/>
                          <a:cs typeface="Arial" panose="020B0604020202020204" pitchFamily="34" charset="0"/>
                        </a:rPr>
                        <a:t> be suitable for the demographic based on its anthropometric data</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User &gt;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Factors to consider &gt; Where the product would be used &gt; Hallways</a:t>
                      </a:r>
                    </a:p>
                    <a:p>
                      <a:pPr>
                        <a:lnSpc>
                          <a:spcPts val="1200"/>
                        </a:lnSpc>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Factors to consider &gt; Where the product would be used &gt; classroom</a:t>
                      </a:r>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Big size the better in terms of grabbing attention. It could be as big as long as it does not disturb the hallway traffic. </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534624">
                <a:tc v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It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of a big size.</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smaller than of the desk.</a:t>
                      </a:r>
                      <a:endParaRPr lang="en-GB" sz="1200" dirty="0">
                        <a:latin typeface="Arial" panose="020B0604020202020204" pitchFamily="34" charset="0"/>
                        <a:cs typeface="Arial" panose="020B0604020202020204" pitchFamily="34" charset="0"/>
                        <a:sym typeface="Wingdings" panose="05000000000000000000" pitchFamily="2" charset="2"/>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131093458"/>
                  </a:ext>
                </a:extLst>
              </a:tr>
              <a:tr h="768251">
                <a:tc rowSpan="2">
                  <a:txBody>
                    <a:bodyPr/>
                    <a:lstStyle/>
                    <a:p>
                      <a:pPr>
                        <a:lnSpc>
                          <a:spcPts val="1200"/>
                        </a:lnSpc>
                      </a:pPr>
                      <a:r>
                        <a:rPr lang="en-GB" sz="1200" dirty="0">
                          <a:latin typeface="Arial" panose="020B0604020202020204" pitchFamily="34" charset="0"/>
                          <a:cs typeface="Arial" panose="020B0604020202020204" pitchFamily="34" charset="0"/>
                        </a:rPr>
                        <a:t>Material &amp; Component Requirements (H) – (Total points: 10 | 14)</a:t>
                      </a:r>
                    </a:p>
                  </a:txBody>
                  <a:tcPr/>
                </a:tc>
                <a:tc gridSpan="2">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Materials</a:t>
                      </a:r>
                      <a:r>
                        <a:rPr lang="en-GB" sz="1200" dirty="0">
                          <a:solidFill>
                            <a:srgbClr val="0070C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available in the workshop</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be made mostly of wood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hard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strong</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Factors to consider &gt; Other limitations &gt; Materials</a:t>
                      </a:r>
                    </a:p>
                    <a:p>
                      <a:pPr>
                        <a:lnSpc>
                          <a:spcPts val="1200"/>
                        </a:lnSpc>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Material Research</a:t>
                      </a:r>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latin typeface="Arial" panose="020B0604020202020204" pitchFamily="34" charset="0"/>
                          <a:cs typeface="Arial" panose="020B0604020202020204" pitchFamily="34" charset="0"/>
                        </a:rPr>
                        <a:t>E3</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A lightweight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r h="0">
                <a:tc vMerge="1">
                  <a:txBody>
                    <a:bodyPr/>
                    <a:lstStyle/>
                    <a:p>
                      <a:endParaRPr lang="en-GB"/>
                    </a:p>
                  </a:txBody>
                  <a:tcPr/>
                </a:tc>
                <a:tc>
                  <a:txBody>
                    <a:bodyPr/>
                    <a:lstStyle/>
                    <a:p>
                      <a:pPr>
                        <a:lnSpc>
                          <a:spcPts val="1200"/>
                        </a:lnSpc>
                        <a:spcBef>
                          <a:spcPts val="0"/>
                        </a:spcBef>
                        <a:spcAft>
                          <a:spcPts val="0"/>
                        </a:spcAft>
                      </a:pPr>
                      <a:r>
                        <a:rPr lang="en-GB" sz="1200" dirty="0">
                          <a:latin typeface="Arial" panose="020B0604020202020204" pitchFamily="34" charset="0"/>
                          <a:cs typeface="Arial" panose="020B0604020202020204" pitchFamily="34" charset="0"/>
                        </a:rPr>
                        <a:t>None</a:t>
                      </a:r>
                    </a:p>
                  </a:txBody>
                  <a:tcPr/>
                </a:tc>
                <a:tc>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lightweight</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E6</a:t>
                      </a:r>
                      <a:r>
                        <a:rPr lang="en-GB" sz="1200" dirty="0">
                          <a:latin typeface="Arial" panose="020B0604020202020204" pitchFamily="34" charset="0"/>
                          <a:cs typeface="Arial" panose="020B0604020202020204" pitchFamily="34" charset="0"/>
                          <a:sym typeface="Wingdings" panose="05000000000000000000" pitchFamily="2" charset="2"/>
                        </a:rPr>
                        <a:t>. The product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should</a:t>
                      </a:r>
                      <a:r>
                        <a:rPr lang="en-GB" sz="1200" dirty="0">
                          <a:latin typeface="Arial" panose="020B0604020202020204" pitchFamily="34" charset="0"/>
                          <a:cs typeface="Arial" panose="020B0604020202020204" pitchFamily="34" charset="0"/>
                          <a:sym typeface="Wingdings" panose="05000000000000000000" pitchFamily="2" charset="2"/>
                        </a:rPr>
                        <a:t> be tough</a:t>
                      </a:r>
                      <a:endParaRPr lang="en-GB" sz="1200" dirty="0">
                        <a:latin typeface="Arial" panose="020B0604020202020204" pitchFamily="34" charset="0"/>
                        <a:cs typeface="Arial" panose="020B0604020202020204" pitchFamily="34" charset="0"/>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530195462"/>
                  </a:ext>
                </a:extLst>
              </a:tr>
            </a:tbl>
          </a:graphicData>
        </a:graphic>
      </p:graphicFrame>
      <p:sp>
        <p:nvSpPr>
          <p:cNvPr id="12" name="Content Placeholder 2">
            <a:extLst>
              <a:ext uri="{FF2B5EF4-FFF2-40B4-BE49-F238E27FC236}">
                <a16:creationId xmlns:a16="http://schemas.microsoft.com/office/drawing/2014/main" id="{FC7390B4-F917-44E0-9263-F7711DDF18E8}"/>
              </a:ext>
            </a:extLst>
          </p:cNvPr>
          <p:cNvSpPr>
            <a:spLocks noGrp="1"/>
          </p:cNvSpPr>
          <p:nvPr>
            <p:ph idx="1"/>
          </p:nvPr>
        </p:nvSpPr>
        <p:spPr>
          <a:xfrm>
            <a:off x="109333" y="8341112"/>
            <a:ext cx="12692265" cy="1114007"/>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Assessment Criteria</a:t>
            </a:r>
            <a:r>
              <a:rPr lang="en-GB" sz="1200" dirty="0">
                <a:latin typeface="Arial" panose="020B0604020202020204" pitchFamily="34" charset="0"/>
                <a:cs typeface="Arial" panose="020B0604020202020204" pitchFamily="34" charset="0"/>
              </a:rPr>
              <a: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total score for the “hallways” specification is 68 and the total score for the “classroom” specification is 73.</a:t>
            </a:r>
          </a:p>
        </p:txBody>
      </p:sp>
    </p:spTree>
    <p:extLst>
      <p:ext uri="{BB962C8B-B14F-4D97-AF65-F5344CB8AC3E}">
        <p14:creationId xmlns:p14="http://schemas.microsoft.com/office/powerpoint/2010/main" val="3416889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64C933D-FA0F-4F6A-9E7C-A527D4E127C1}"/>
              </a:ext>
            </a:extLst>
          </p:cNvPr>
          <p:cNvPicPr>
            <a:picLocks noChangeAspect="1"/>
          </p:cNvPicPr>
          <p:nvPr/>
        </p:nvPicPr>
        <p:blipFill>
          <a:blip r:embed="rId2"/>
          <a:stretch>
            <a:fillRect/>
          </a:stretch>
        </p:blipFill>
        <p:spPr>
          <a:xfrm>
            <a:off x="59176" y="1580842"/>
            <a:ext cx="4687802" cy="1923360"/>
          </a:xfrm>
          <a:prstGeom prst="rect">
            <a:avLst/>
          </a:prstGeom>
        </p:spPr>
      </p:pic>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Idea development</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8156808"/>
            <a:ext cx="11045036" cy="1055742"/>
          </a:xfrm>
        </p:spPr>
        <p:txBody>
          <a:bodyPr numCol="1">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 have come up with seven ideas I have drew each idea in its most basic form and written a brief description of what it would do. Then I have interviewed my demographic to figure out which ideas they think are interesting and what ideas are not.</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result of the interview suggested 3 design ideas: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 globe of the Earth after the ice caps have all melted.</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Earth temperature panel/map</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An automata</a:t>
            </a:r>
          </a:p>
        </p:txBody>
      </p:sp>
      <p:sp>
        <p:nvSpPr>
          <p:cNvPr id="5" name="Rectangle: Rounded Corners 4">
            <a:extLst>
              <a:ext uri="{FF2B5EF4-FFF2-40B4-BE49-F238E27FC236}">
                <a16:creationId xmlns:a16="http://schemas.microsoft.com/office/drawing/2014/main" id="{A140205D-2AF6-4BCB-8D9C-260EEC826C8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On this page I will be brainstorming possible ideas for my product.</a:t>
            </a:r>
          </a:p>
        </p:txBody>
      </p:sp>
      <p:pic>
        <p:nvPicPr>
          <p:cNvPr id="8" name="Content Placeholder 4">
            <a:extLst>
              <a:ext uri="{FF2B5EF4-FFF2-40B4-BE49-F238E27FC236}">
                <a16:creationId xmlns:a16="http://schemas.microsoft.com/office/drawing/2014/main" id="{CC6F7DA2-4507-4266-B3D8-77F65E19017C}"/>
              </a:ext>
            </a:extLst>
          </p:cNvPr>
          <p:cNvPicPr>
            <a:picLocks noChangeAspect="1"/>
          </p:cNvPicPr>
          <p:nvPr/>
        </p:nvPicPr>
        <p:blipFill rotWithShape="1">
          <a:blip r:embed="rId3">
            <a:extLst>
              <a:ext uri="{28A0092B-C50C-407E-A947-70E740481C1C}">
                <a14:useLocalDpi xmlns:a14="http://schemas.microsoft.com/office/drawing/2010/main" val="0"/>
              </a:ext>
            </a:extLst>
          </a:blip>
          <a:srcRect l="5821" t="4582" r="5875" b="61698"/>
          <a:stretch/>
        </p:blipFill>
        <p:spPr>
          <a:xfrm>
            <a:off x="4138220" y="3503470"/>
            <a:ext cx="3916404" cy="2059869"/>
          </a:xfrm>
          <a:prstGeom prst="rect">
            <a:avLst/>
          </a:prstGeom>
        </p:spPr>
      </p:pic>
      <p:pic>
        <p:nvPicPr>
          <p:cNvPr id="4" name="Picture 3">
            <a:extLst>
              <a:ext uri="{FF2B5EF4-FFF2-40B4-BE49-F238E27FC236}">
                <a16:creationId xmlns:a16="http://schemas.microsoft.com/office/drawing/2014/main" id="{FC293ED3-D43E-4724-B321-5137FF21DC64}"/>
              </a:ext>
            </a:extLst>
          </p:cNvPr>
          <p:cNvPicPr>
            <a:picLocks noChangeAspect="1"/>
          </p:cNvPicPr>
          <p:nvPr/>
        </p:nvPicPr>
        <p:blipFill rotWithShape="1">
          <a:blip r:embed="rId4">
            <a:extLst>
              <a:ext uri="{28A0092B-C50C-407E-A947-70E740481C1C}">
                <a14:useLocalDpi xmlns:a14="http://schemas.microsoft.com/office/drawing/2010/main" val="0"/>
              </a:ext>
            </a:extLst>
          </a:blip>
          <a:srcRect l="6577" t="1598" r="5383" b="74100"/>
          <a:stretch/>
        </p:blipFill>
        <p:spPr>
          <a:xfrm>
            <a:off x="126770" y="6024356"/>
            <a:ext cx="4552614" cy="1730908"/>
          </a:xfrm>
          <a:prstGeom prst="rect">
            <a:avLst/>
          </a:prstGeom>
        </p:spPr>
      </p:pic>
      <p:pic>
        <p:nvPicPr>
          <p:cNvPr id="11" name="Content Placeholder 4">
            <a:extLst>
              <a:ext uri="{FF2B5EF4-FFF2-40B4-BE49-F238E27FC236}">
                <a16:creationId xmlns:a16="http://schemas.microsoft.com/office/drawing/2014/main" id="{7767CB2D-AC5C-4CF9-B4E9-8DEEB49C96F6}"/>
              </a:ext>
            </a:extLst>
          </p:cNvPr>
          <p:cNvPicPr>
            <a:picLocks noChangeAspect="1"/>
          </p:cNvPicPr>
          <p:nvPr/>
        </p:nvPicPr>
        <p:blipFill rotWithShape="1">
          <a:blip r:embed="rId3">
            <a:extLst>
              <a:ext uri="{28A0092B-C50C-407E-A947-70E740481C1C}">
                <a14:useLocalDpi xmlns:a14="http://schemas.microsoft.com/office/drawing/2010/main" val="0"/>
              </a:ext>
            </a:extLst>
          </a:blip>
          <a:srcRect l="5948" t="39170" r="5748" b="29088"/>
          <a:stretch/>
        </p:blipFill>
        <p:spPr>
          <a:xfrm>
            <a:off x="59176" y="3638700"/>
            <a:ext cx="3916404" cy="1939047"/>
          </a:xfrm>
          <a:prstGeom prst="rect">
            <a:avLst/>
          </a:prstGeom>
        </p:spPr>
      </p:pic>
      <p:pic>
        <p:nvPicPr>
          <p:cNvPr id="12" name="Content Placeholder 4">
            <a:extLst>
              <a:ext uri="{FF2B5EF4-FFF2-40B4-BE49-F238E27FC236}">
                <a16:creationId xmlns:a16="http://schemas.microsoft.com/office/drawing/2014/main" id="{E34F57E2-1CF4-4616-B277-D2ABADC9D0FA}"/>
              </a:ext>
            </a:extLst>
          </p:cNvPr>
          <p:cNvPicPr>
            <a:picLocks noChangeAspect="1"/>
          </p:cNvPicPr>
          <p:nvPr/>
        </p:nvPicPr>
        <p:blipFill rotWithShape="1">
          <a:blip r:embed="rId3">
            <a:extLst>
              <a:ext uri="{28A0092B-C50C-407E-A947-70E740481C1C}">
                <a14:useLocalDpi xmlns:a14="http://schemas.microsoft.com/office/drawing/2010/main" val="0"/>
              </a:ext>
            </a:extLst>
          </a:blip>
          <a:srcRect l="8573" t="70236" r="5848"/>
          <a:stretch/>
        </p:blipFill>
        <p:spPr>
          <a:xfrm>
            <a:off x="8151192" y="3461506"/>
            <a:ext cx="4300018" cy="2059869"/>
          </a:xfrm>
          <a:prstGeom prst="rect">
            <a:avLst/>
          </a:prstGeom>
        </p:spPr>
      </p:pic>
      <p:pic>
        <p:nvPicPr>
          <p:cNvPr id="21" name="Picture 20">
            <a:extLst>
              <a:ext uri="{FF2B5EF4-FFF2-40B4-BE49-F238E27FC236}">
                <a16:creationId xmlns:a16="http://schemas.microsoft.com/office/drawing/2014/main" id="{00F6398C-A4D4-447F-A3E9-47AC4E56606D}"/>
              </a:ext>
            </a:extLst>
          </p:cNvPr>
          <p:cNvPicPr>
            <a:picLocks noChangeAspect="1"/>
          </p:cNvPicPr>
          <p:nvPr/>
        </p:nvPicPr>
        <p:blipFill>
          <a:blip r:embed="rId5"/>
          <a:stretch>
            <a:fillRect/>
          </a:stretch>
        </p:blipFill>
        <p:spPr>
          <a:xfrm>
            <a:off x="4808449" y="1661532"/>
            <a:ext cx="5271095" cy="1549489"/>
          </a:xfrm>
          <a:prstGeom prst="rect">
            <a:avLst/>
          </a:prstGeom>
        </p:spPr>
      </p:pic>
      <p:pic>
        <p:nvPicPr>
          <p:cNvPr id="24" name="Picture 23">
            <a:extLst>
              <a:ext uri="{FF2B5EF4-FFF2-40B4-BE49-F238E27FC236}">
                <a16:creationId xmlns:a16="http://schemas.microsoft.com/office/drawing/2014/main" id="{CF932ECB-7C19-429F-9A43-8FB8429CFA72}"/>
              </a:ext>
            </a:extLst>
          </p:cNvPr>
          <p:cNvPicPr>
            <a:picLocks noChangeAspect="1"/>
          </p:cNvPicPr>
          <p:nvPr/>
        </p:nvPicPr>
        <p:blipFill>
          <a:blip r:embed="rId6"/>
          <a:stretch>
            <a:fillRect/>
          </a:stretch>
        </p:blipFill>
        <p:spPr>
          <a:xfrm>
            <a:off x="4983409" y="5718818"/>
            <a:ext cx="3976995" cy="2220849"/>
          </a:xfrm>
          <a:prstGeom prst="rect">
            <a:avLst/>
          </a:prstGeom>
        </p:spPr>
      </p:pic>
    </p:spTree>
    <p:extLst>
      <p:ext uri="{BB962C8B-B14F-4D97-AF65-F5344CB8AC3E}">
        <p14:creationId xmlns:p14="http://schemas.microsoft.com/office/powerpoint/2010/main" val="344327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Choosing the Contextual Challenge</a:t>
            </a:r>
          </a:p>
        </p:txBody>
      </p:sp>
      <p:pic>
        <p:nvPicPr>
          <p:cNvPr id="8" name="Content Placeholder 6">
            <a:extLst>
              <a:ext uri="{FF2B5EF4-FFF2-40B4-BE49-F238E27FC236}">
                <a16:creationId xmlns:a16="http://schemas.microsoft.com/office/drawing/2014/main" id="{3191BBD6-3770-43CE-B209-A0B635979CA8}"/>
              </a:ext>
            </a:extLst>
          </p:cNvPr>
          <p:cNvPicPr>
            <a:picLocks noChangeAspect="1"/>
          </p:cNvPicPr>
          <p:nvPr/>
        </p:nvPicPr>
        <p:blipFill>
          <a:blip r:embed="rId3"/>
          <a:stretch>
            <a:fillRect/>
          </a:stretch>
        </p:blipFill>
        <p:spPr>
          <a:xfrm>
            <a:off x="694844" y="2017556"/>
            <a:ext cx="10905500" cy="7227692"/>
          </a:xfrm>
          <a:prstGeom prst="rect">
            <a:avLst/>
          </a:prstGeom>
        </p:spPr>
      </p:pic>
    </p:spTree>
    <p:extLst>
      <p:ext uri="{BB962C8B-B14F-4D97-AF65-F5344CB8AC3E}">
        <p14:creationId xmlns:p14="http://schemas.microsoft.com/office/powerpoint/2010/main" val="150203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1</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The design for the Melted Earth Globe.</a:t>
            </a:r>
          </a:p>
          <a:p>
            <a:r>
              <a:rPr lang="en-US" sz="1200" dirty="0"/>
              <a:t>This would be used in classrooms.</a:t>
            </a:r>
            <a:endParaRPr lang="en-GB" sz="1200" dirty="0"/>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168078" y="3259633"/>
            <a:ext cx="30621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wooden globe made of several layers of oak would make it seem aesthetic. The oak grains would be attractive as well. The acrylic resin and the oak would suit together. Also, the connector between the globe and the mainboard would have an appealing shape. The mainboard would be veneered with an oak veneer to have all three components have the same texture. For the QR code, I would have an image of a Oryx.</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169000" y="5666955"/>
            <a:ext cx="3084554" cy="1722005"/>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Cultural Considerations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location I am in is the UAE and like other countries has their own national symbols. One of them is the Arabian Oryx, which is the country’s national animal. It symbolises beauty. Considering the factors the image of an Arabian Oryx would go in the middle of the QR code to attract users to scan the code.</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8526957" y="1692752"/>
            <a:ext cx="3159521" cy="2578166"/>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To make the product strong, I would be using veneered plywood for the mainboard. For an aesthetic and durable use of the globe. To make it aesthetic, epoxy resin would be used. The information board would be made of oak to suit the texture of the globe. But the inner part where the texture is would be of MDF. The measurements on the side of the globe would be made of Beech as it should be hard to resists scratches. The connectors between the measurement part and the globe would be bearings made of stainless steel as it is a showing part and it should not get corroded to function longer.</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2226580" y="1684026"/>
            <a:ext cx="2295837" cy="151246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Sustainability Issues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It would be more sustainable as instead of using a trunk of wood to create the globe, it is adding small pieces of wood together. Also, the use of stock materials reduce waste, hence more sustainable.</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3498842" y="8205792"/>
            <a:ext cx="3902109" cy="1311473"/>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My product would have a QR code at the bottom right side of the Mainboard right next to the information board. This would link to the national geographic website which I would be getting the geographical map oft the Earth after  the ice caps have melted. It has an image of an oryx in the middle.</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7661837" y="4330582"/>
            <a:ext cx="4024642" cy="5186683"/>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Processes and Techniques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Primarily, there is a need to make a template before woodturning the globe. The template would be a guideline for the wood to be turned into a spherical shape. The template could be made as a CAD design and made with MDF via the CNC laser cutter(which our workshop has). The basis of the globe should be made. Small planks of wood could be joined using PVA glue. Then the edges are cut with a handsaw. It would be cut so that the blank would be stable when spun on the wood lathe. The blank would be lathed to fit the size of the template on any part of the sphere. Then I will draw the map(from national geographic website) on the globe with pencil. After I make the line thicker. Then I will use a router to cut the ocean part of the globe. This will be fitted in a acrylic container. Epoxy resin would be made with blue colour pigments mixed inside. The resin would be poured into the mould and would be placed inside an air compressor to get rid of air bubbles. After the resin has set, it would be back on the wood lathe. The plastic container would be scraped off until the inner wood part is fully exposed. The measurements on the side of the globe would be made as a CAD and used to laser cut the timber into the desired shape. The connector between the globe and the mainboard should be wood lathed as well. Then the four are all put together. The information board is formed by MDF with oak sides. The MDF would be painted white and have text printed on it. The mortise where the information board would fit would be made using a mortiser. PVA glue would be used to join the last part. Finally, the wood is smoothened to have curved edges and finished.</a:t>
            </a:r>
          </a:p>
        </p:txBody>
      </p:sp>
      <p:pic>
        <p:nvPicPr>
          <p:cNvPr id="3" name="Picture 2">
            <a:extLst>
              <a:ext uri="{FF2B5EF4-FFF2-40B4-BE49-F238E27FC236}">
                <a16:creationId xmlns:a16="http://schemas.microsoft.com/office/drawing/2014/main" id="{6997A2DF-85DF-43EB-8BE2-2EBFD04B81A6}"/>
              </a:ext>
            </a:extLst>
          </p:cNvPr>
          <p:cNvPicPr>
            <a:picLocks noChangeAspect="1"/>
          </p:cNvPicPr>
          <p:nvPr/>
        </p:nvPicPr>
        <p:blipFill rotWithShape="1">
          <a:blip r:embed="rId2">
            <a:extLst>
              <a:ext uri="{28A0092B-C50C-407E-A947-70E740481C1C}">
                <a14:useLocalDpi xmlns:a14="http://schemas.microsoft.com/office/drawing/2010/main" val="0"/>
              </a:ext>
            </a:extLst>
          </a:blip>
          <a:srcRect l="5354" t="3061" r="23258" b="62643"/>
          <a:stretch/>
        </p:blipFill>
        <p:spPr>
          <a:xfrm>
            <a:off x="3877117" y="3446020"/>
            <a:ext cx="3259667" cy="2156935"/>
          </a:xfrm>
          <a:prstGeom prst="rect">
            <a:avLst/>
          </a:prstGeom>
        </p:spPr>
      </p:pic>
      <p:sp>
        <p:nvSpPr>
          <p:cNvPr id="4" name="Content Placeholder 2">
            <a:extLst>
              <a:ext uri="{FF2B5EF4-FFF2-40B4-BE49-F238E27FC236}">
                <a16:creationId xmlns:a16="http://schemas.microsoft.com/office/drawing/2014/main" id="{EE6C2A23-A585-4ACD-8FC0-ABA79FAC6AD2}"/>
              </a:ext>
            </a:extLst>
          </p:cNvPr>
          <p:cNvSpPr txBox="1">
            <a:spLocks/>
          </p:cNvSpPr>
          <p:nvPr/>
        </p:nvSpPr>
        <p:spPr>
          <a:xfrm>
            <a:off x="172756" y="1692752"/>
            <a:ext cx="1995979" cy="151246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Budget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Budget is not a big concern. However, to reduce the costs, the mainboard would be of veneered plywood. The globe would be made of PVA-glued oak.</a:t>
            </a:r>
          </a:p>
        </p:txBody>
      </p:sp>
      <p:sp>
        <p:nvSpPr>
          <p:cNvPr id="16" name="Content Placeholder 2">
            <a:extLst>
              <a:ext uri="{FF2B5EF4-FFF2-40B4-BE49-F238E27FC236}">
                <a16:creationId xmlns:a16="http://schemas.microsoft.com/office/drawing/2014/main" id="{C16803D7-0CEF-4970-8ABD-13B83D932753}"/>
              </a:ext>
            </a:extLst>
          </p:cNvPr>
          <p:cNvSpPr txBox="1">
            <a:spLocks/>
          </p:cNvSpPr>
          <p:nvPr/>
        </p:nvSpPr>
        <p:spPr>
          <a:xfrm>
            <a:off x="6883195" y="1683942"/>
            <a:ext cx="1547692" cy="1511123"/>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information board would be have additional information about the globe on the left and about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31892386-6FDF-4428-A137-1544F539959B}"/>
              </a:ext>
            </a:extLst>
          </p:cNvPr>
          <p:cNvSpPr txBox="1">
            <a:spLocks/>
          </p:cNvSpPr>
          <p:nvPr/>
        </p:nvSpPr>
        <p:spPr>
          <a:xfrm>
            <a:off x="4600328" y="1684026"/>
            <a:ext cx="2186797" cy="151112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globe would have the geographical map of the Earth after all the ice caps have melted. It would connected from the poles so it would be able to spin it while it being slanted.</a:t>
            </a:r>
          </a:p>
        </p:txBody>
      </p:sp>
      <p:cxnSp>
        <p:nvCxnSpPr>
          <p:cNvPr id="20" name="Straight Arrow Connector 19">
            <a:extLst>
              <a:ext uri="{FF2B5EF4-FFF2-40B4-BE49-F238E27FC236}">
                <a16:creationId xmlns:a16="http://schemas.microsoft.com/office/drawing/2014/main" id="{B8143DD4-3DC4-49B9-B761-09F2D5928C79}"/>
              </a:ext>
            </a:extLst>
          </p:cNvPr>
          <p:cNvCxnSpPr>
            <a:cxnSpLocks/>
          </p:cNvCxnSpPr>
          <p:nvPr/>
        </p:nvCxnSpPr>
        <p:spPr>
          <a:xfrm flipV="1">
            <a:off x="4784580" y="4213865"/>
            <a:ext cx="423512" cy="15400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35A5609-57DF-41FE-B547-AA5042466BC9}"/>
              </a:ext>
            </a:extLst>
          </p:cNvPr>
          <p:cNvSpPr txBox="1"/>
          <p:nvPr/>
        </p:nvSpPr>
        <p:spPr>
          <a:xfrm>
            <a:off x="4693458" y="3555341"/>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2cm</a:t>
            </a:r>
          </a:p>
        </p:txBody>
      </p:sp>
      <p:cxnSp>
        <p:nvCxnSpPr>
          <p:cNvPr id="24" name="Straight Arrow Connector 23">
            <a:extLst>
              <a:ext uri="{FF2B5EF4-FFF2-40B4-BE49-F238E27FC236}">
                <a16:creationId xmlns:a16="http://schemas.microsoft.com/office/drawing/2014/main" id="{B31E58DE-3A41-460C-AFC1-6E58FD393E3B}"/>
              </a:ext>
            </a:extLst>
          </p:cNvPr>
          <p:cNvCxnSpPr>
            <a:cxnSpLocks/>
          </p:cNvCxnSpPr>
          <p:nvPr/>
        </p:nvCxnSpPr>
        <p:spPr>
          <a:xfrm flipV="1">
            <a:off x="4158938" y="4367869"/>
            <a:ext cx="625642" cy="15661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CC63362-4533-4058-A158-72CAD7B68562}"/>
              </a:ext>
            </a:extLst>
          </p:cNvPr>
          <p:cNvCxnSpPr>
            <a:cxnSpLocks/>
          </p:cNvCxnSpPr>
          <p:nvPr/>
        </p:nvCxnSpPr>
        <p:spPr>
          <a:xfrm>
            <a:off x="4616138" y="3649142"/>
            <a:ext cx="91440" cy="15936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8D99AE-23C3-45F2-89B2-F0E475F9543F}"/>
              </a:ext>
            </a:extLst>
          </p:cNvPr>
          <p:cNvCxnSpPr>
            <a:cxnSpLocks/>
          </p:cNvCxnSpPr>
          <p:nvPr/>
        </p:nvCxnSpPr>
        <p:spPr>
          <a:xfrm flipV="1">
            <a:off x="5741632" y="4124844"/>
            <a:ext cx="79691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BDBDA9-FB54-408F-81E1-A81DDD089744}"/>
              </a:ext>
            </a:extLst>
          </p:cNvPr>
          <p:cNvCxnSpPr>
            <a:cxnSpLocks/>
          </p:cNvCxnSpPr>
          <p:nvPr/>
        </p:nvCxnSpPr>
        <p:spPr>
          <a:xfrm>
            <a:off x="4312942" y="5378522"/>
            <a:ext cx="2088682" cy="6781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2285EC-9754-4172-BCFE-1C587F9C96A7}"/>
              </a:ext>
            </a:extLst>
          </p:cNvPr>
          <p:cNvCxnSpPr>
            <a:cxnSpLocks/>
          </p:cNvCxnSpPr>
          <p:nvPr/>
        </p:nvCxnSpPr>
        <p:spPr>
          <a:xfrm flipH="1">
            <a:off x="6574231" y="5022387"/>
            <a:ext cx="395284" cy="39004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938C4C8-E779-4EA2-B0B3-50F2CB905511}"/>
              </a:ext>
            </a:extLst>
          </p:cNvPr>
          <p:cNvCxnSpPr>
            <a:cxnSpLocks/>
          </p:cNvCxnSpPr>
          <p:nvPr/>
        </p:nvCxnSpPr>
        <p:spPr>
          <a:xfrm flipH="1">
            <a:off x="6538551" y="4213865"/>
            <a:ext cx="33011" cy="9403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E5CC78B-75C2-4E80-B129-5B3463B1F94E}"/>
              </a:ext>
            </a:extLst>
          </p:cNvPr>
          <p:cNvSpPr txBox="1"/>
          <p:nvPr/>
        </p:nvSpPr>
        <p:spPr>
          <a:xfrm>
            <a:off x="4796998" y="397671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8cm</a:t>
            </a:r>
          </a:p>
        </p:txBody>
      </p:sp>
      <p:sp>
        <p:nvSpPr>
          <p:cNvPr id="47" name="TextBox 46">
            <a:extLst>
              <a:ext uri="{FF2B5EF4-FFF2-40B4-BE49-F238E27FC236}">
                <a16:creationId xmlns:a16="http://schemas.microsoft.com/office/drawing/2014/main" id="{5CF6E7A1-0085-4B83-8B17-41D86C6FA540}"/>
              </a:ext>
            </a:extLst>
          </p:cNvPr>
          <p:cNvSpPr txBox="1"/>
          <p:nvPr/>
        </p:nvSpPr>
        <p:spPr>
          <a:xfrm>
            <a:off x="4176333" y="4194360"/>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11cm</a:t>
            </a:r>
          </a:p>
        </p:txBody>
      </p:sp>
      <p:cxnSp>
        <p:nvCxnSpPr>
          <p:cNvPr id="48" name="Straight Arrow Connector 47">
            <a:extLst>
              <a:ext uri="{FF2B5EF4-FFF2-40B4-BE49-F238E27FC236}">
                <a16:creationId xmlns:a16="http://schemas.microsoft.com/office/drawing/2014/main" id="{6C27A228-15DB-4BF8-BA73-35768F4CF214}"/>
              </a:ext>
            </a:extLst>
          </p:cNvPr>
          <p:cNvCxnSpPr>
            <a:cxnSpLocks/>
          </p:cNvCxnSpPr>
          <p:nvPr/>
        </p:nvCxnSpPr>
        <p:spPr>
          <a:xfrm>
            <a:off x="4490185" y="5135497"/>
            <a:ext cx="306813" cy="1870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FE64BF-0229-4BAF-9CF7-033DC449E989}"/>
              </a:ext>
            </a:extLst>
          </p:cNvPr>
          <p:cNvCxnSpPr>
            <a:cxnSpLocks/>
          </p:cNvCxnSpPr>
          <p:nvPr/>
        </p:nvCxnSpPr>
        <p:spPr>
          <a:xfrm>
            <a:off x="4918861" y="5144849"/>
            <a:ext cx="715174" cy="2432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C06AAA1-B645-4A5A-8B88-349F2C442DEE}"/>
              </a:ext>
            </a:extLst>
          </p:cNvPr>
          <p:cNvCxnSpPr>
            <a:cxnSpLocks/>
          </p:cNvCxnSpPr>
          <p:nvPr/>
        </p:nvCxnSpPr>
        <p:spPr>
          <a:xfrm flipV="1">
            <a:off x="6441441" y="5173459"/>
            <a:ext cx="234338"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EAE6ADC-D579-4672-AE89-783497AF7C44}"/>
              </a:ext>
            </a:extLst>
          </p:cNvPr>
          <p:cNvSpPr/>
          <p:nvPr/>
        </p:nvSpPr>
        <p:spPr>
          <a:xfrm>
            <a:off x="4616138" y="6338110"/>
            <a:ext cx="1955424" cy="595717"/>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6F4ED659-630F-44E6-8941-E41AD9B20CAC}"/>
              </a:ext>
            </a:extLst>
          </p:cNvPr>
          <p:cNvSpPr/>
          <p:nvPr/>
        </p:nvSpPr>
        <p:spPr>
          <a:xfrm>
            <a:off x="5638028" y="5863996"/>
            <a:ext cx="759487" cy="68847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CFCACDB4-2FB4-400E-8065-64BE857DDD0D}"/>
              </a:ext>
            </a:extLst>
          </p:cNvPr>
          <p:cNvSpPr/>
          <p:nvPr/>
        </p:nvSpPr>
        <p:spPr>
          <a:xfrm>
            <a:off x="4254690" y="5631395"/>
            <a:ext cx="1051506" cy="1010841"/>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6A0C5A57-0B3E-476B-A007-151D5D27DBB4}"/>
              </a:ext>
            </a:extLst>
          </p:cNvPr>
          <p:cNvSpPr txBox="1"/>
          <p:nvPr/>
        </p:nvSpPr>
        <p:spPr>
          <a:xfrm>
            <a:off x="5846151" y="3882681"/>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10cm</a:t>
            </a:r>
          </a:p>
        </p:txBody>
      </p:sp>
      <p:sp>
        <p:nvSpPr>
          <p:cNvPr id="62" name="TextBox 61">
            <a:extLst>
              <a:ext uri="{FF2B5EF4-FFF2-40B4-BE49-F238E27FC236}">
                <a16:creationId xmlns:a16="http://schemas.microsoft.com/office/drawing/2014/main" id="{F8356013-2A4A-47BD-93EC-2FCC6C48AF84}"/>
              </a:ext>
            </a:extLst>
          </p:cNvPr>
          <p:cNvSpPr txBox="1"/>
          <p:nvPr/>
        </p:nvSpPr>
        <p:spPr>
          <a:xfrm>
            <a:off x="4259388" y="488572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sp>
        <p:nvSpPr>
          <p:cNvPr id="63" name="TextBox 62">
            <a:extLst>
              <a:ext uri="{FF2B5EF4-FFF2-40B4-BE49-F238E27FC236}">
                <a16:creationId xmlns:a16="http://schemas.microsoft.com/office/drawing/2014/main" id="{127BCD46-287F-4D66-BD6A-CD74355B854B}"/>
              </a:ext>
            </a:extLst>
          </p:cNvPr>
          <p:cNvSpPr txBox="1"/>
          <p:nvPr/>
        </p:nvSpPr>
        <p:spPr>
          <a:xfrm>
            <a:off x="5008607" y="4912682"/>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13cm</a:t>
            </a:r>
          </a:p>
        </p:txBody>
      </p:sp>
      <p:sp>
        <p:nvSpPr>
          <p:cNvPr id="65" name="TextBox 64">
            <a:extLst>
              <a:ext uri="{FF2B5EF4-FFF2-40B4-BE49-F238E27FC236}">
                <a16:creationId xmlns:a16="http://schemas.microsoft.com/office/drawing/2014/main" id="{B899EA7B-C4BA-454B-9346-BFCA4779AC5C}"/>
              </a:ext>
            </a:extLst>
          </p:cNvPr>
          <p:cNvSpPr txBox="1"/>
          <p:nvPr/>
        </p:nvSpPr>
        <p:spPr>
          <a:xfrm>
            <a:off x="6478940" y="4942070"/>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2cm</a:t>
            </a:r>
          </a:p>
        </p:txBody>
      </p:sp>
      <p:sp>
        <p:nvSpPr>
          <p:cNvPr id="67" name="TextBox 66">
            <a:extLst>
              <a:ext uri="{FF2B5EF4-FFF2-40B4-BE49-F238E27FC236}">
                <a16:creationId xmlns:a16="http://schemas.microsoft.com/office/drawing/2014/main" id="{D527D949-B643-4948-9677-78923AB43DB7}"/>
              </a:ext>
            </a:extLst>
          </p:cNvPr>
          <p:cNvSpPr txBox="1"/>
          <p:nvPr/>
        </p:nvSpPr>
        <p:spPr>
          <a:xfrm>
            <a:off x="4996336" y="5373625"/>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10cm</a:t>
            </a:r>
          </a:p>
        </p:txBody>
      </p:sp>
      <p:sp>
        <p:nvSpPr>
          <p:cNvPr id="69" name="TextBox 68">
            <a:extLst>
              <a:ext uri="{FF2B5EF4-FFF2-40B4-BE49-F238E27FC236}">
                <a16:creationId xmlns:a16="http://schemas.microsoft.com/office/drawing/2014/main" id="{95E2FD5D-8BEA-429F-9781-3762810765C1}"/>
              </a:ext>
            </a:extLst>
          </p:cNvPr>
          <p:cNvSpPr txBox="1"/>
          <p:nvPr/>
        </p:nvSpPr>
        <p:spPr>
          <a:xfrm>
            <a:off x="5589587" y="5967952"/>
            <a:ext cx="1026636"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Information Board</a:t>
            </a:r>
          </a:p>
        </p:txBody>
      </p:sp>
      <p:sp>
        <p:nvSpPr>
          <p:cNvPr id="70" name="TextBox 69">
            <a:extLst>
              <a:ext uri="{FF2B5EF4-FFF2-40B4-BE49-F238E27FC236}">
                <a16:creationId xmlns:a16="http://schemas.microsoft.com/office/drawing/2014/main" id="{89458A63-849F-4B92-8129-D7913940DE5C}"/>
              </a:ext>
            </a:extLst>
          </p:cNvPr>
          <p:cNvSpPr txBox="1"/>
          <p:nvPr/>
        </p:nvSpPr>
        <p:spPr>
          <a:xfrm>
            <a:off x="4981760" y="6604345"/>
            <a:ext cx="1026636"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Mainboard</a:t>
            </a:r>
          </a:p>
        </p:txBody>
      </p:sp>
      <p:sp>
        <p:nvSpPr>
          <p:cNvPr id="71" name="TextBox 70">
            <a:extLst>
              <a:ext uri="{FF2B5EF4-FFF2-40B4-BE49-F238E27FC236}">
                <a16:creationId xmlns:a16="http://schemas.microsoft.com/office/drawing/2014/main" id="{DE529692-27B8-4FD2-A953-BC537496AD85}"/>
              </a:ext>
            </a:extLst>
          </p:cNvPr>
          <p:cNvSpPr txBox="1"/>
          <p:nvPr/>
        </p:nvSpPr>
        <p:spPr>
          <a:xfrm>
            <a:off x="4434269" y="5984480"/>
            <a:ext cx="692348"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Globe</a:t>
            </a:r>
          </a:p>
        </p:txBody>
      </p:sp>
      <p:sp>
        <p:nvSpPr>
          <p:cNvPr id="73" name="TextBox 72">
            <a:extLst>
              <a:ext uri="{FF2B5EF4-FFF2-40B4-BE49-F238E27FC236}">
                <a16:creationId xmlns:a16="http://schemas.microsoft.com/office/drawing/2014/main" id="{FD421345-8D22-48F4-96EE-91D58D72FDD0}"/>
              </a:ext>
            </a:extLst>
          </p:cNvPr>
          <p:cNvSpPr txBox="1"/>
          <p:nvPr/>
        </p:nvSpPr>
        <p:spPr>
          <a:xfrm>
            <a:off x="3954595" y="3188936"/>
            <a:ext cx="107118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&lt;Main View&gt;</a:t>
            </a:r>
          </a:p>
        </p:txBody>
      </p:sp>
      <p:sp>
        <p:nvSpPr>
          <p:cNvPr id="75" name="TextBox 74">
            <a:extLst>
              <a:ext uri="{FF2B5EF4-FFF2-40B4-BE49-F238E27FC236}">
                <a16:creationId xmlns:a16="http://schemas.microsoft.com/office/drawing/2014/main" id="{C1FD968F-1F1C-4B60-8079-E989A78EFDB7}"/>
              </a:ext>
            </a:extLst>
          </p:cNvPr>
          <p:cNvSpPr txBox="1"/>
          <p:nvPr/>
        </p:nvSpPr>
        <p:spPr>
          <a:xfrm>
            <a:off x="3253554" y="6718322"/>
            <a:ext cx="1420969"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&lt;Simplified View&gt;</a:t>
            </a:r>
          </a:p>
        </p:txBody>
      </p:sp>
      <p:cxnSp>
        <p:nvCxnSpPr>
          <p:cNvPr id="76" name="Straight Arrow Connector 75">
            <a:extLst>
              <a:ext uri="{FF2B5EF4-FFF2-40B4-BE49-F238E27FC236}">
                <a16:creationId xmlns:a16="http://schemas.microsoft.com/office/drawing/2014/main" id="{761F81CA-D1F5-45D6-A879-B5C3BA89F38E}"/>
              </a:ext>
            </a:extLst>
          </p:cNvPr>
          <p:cNvCxnSpPr>
            <a:cxnSpLocks/>
          </p:cNvCxnSpPr>
          <p:nvPr/>
        </p:nvCxnSpPr>
        <p:spPr>
          <a:xfrm>
            <a:off x="4259388" y="5219069"/>
            <a:ext cx="0" cy="22726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C695701-DFBB-4C6F-B77E-4A6D8A855568}"/>
              </a:ext>
            </a:extLst>
          </p:cNvPr>
          <p:cNvCxnSpPr>
            <a:cxnSpLocks/>
          </p:cNvCxnSpPr>
          <p:nvPr/>
        </p:nvCxnSpPr>
        <p:spPr>
          <a:xfrm flipH="1">
            <a:off x="5631291" y="4124844"/>
            <a:ext cx="92901" cy="12887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183D730-DEF5-48C1-B61D-7638B5FD0048}"/>
              </a:ext>
            </a:extLst>
          </p:cNvPr>
          <p:cNvSpPr txBox="1"/>
          <p:nvPr/>
        </p:nvSpPr>
        <p:spPr>
          <a:xfrm>
            <a:off x="5245447" y="3930015"/>
            <a:ext cx="610551"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sp>
        <p:nvSpPr>
          <p:cNvPr id="86" name="TextBox 85">
            <a:extLst>
              <a:ext uri="{FF2B5EF4-FFF2-40B4-BE49-F238E27FC236}">
                <a16:creationId xmlns:a16="http://schemas.microsoft.com/office/drawing/2014/main" id="{28E7A2A1-8FD1-4BF3-9680-FB8C8C42D8FA}"/>
              </a:ext>
            </a:extLst>
          </p:cNvPr>
          <p:cNvSpPr txBox="1"/>
          <p:nvPr/>
        </p:nvSpPr>
        <p:spPr>
          <a:xfrm>
            <a:off x="3805884" y="5362835"/>
            <a:ext cx="62563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1.8cm</a:t>
            </a:r>
          </a:p>
        </p:txBody>
      </p:sp>
      <p:sp>
        <p:nvSpPr>
          <p:cNvPr id="87" name="TextBox 86">
            <a:extLst>
              <a:ext uri="{FF2B5EF4-FFF2-40B4-BE49-F238E27FC236}">
                <a16:creationId xmlns:a16="http://schemas.microsoft.com/office/drawing/2014/main" id="{9633CEB4-FC2C-46E0-9507-DEA441E6C5EA}"/>
              </a:ext>
            </a:extLst>
          </p:cNvPr>
          <p:cNvSpPr txBox="1"/>
          <p:nvPr/>
        </p:nvSpPr>
        <p:spPr>
          <a:xfrm>
            <a:off x="6606440" y="5265287"/>
            <a:ext cx="62563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16cm</a:t>
            </a:r>
          </a:p>
        </p:txBody>
      </p:sp>
      <p:sp>
        <p:nvSpPr>
          <p:cNvPr id="88" name="TextBox 87">
            <a:extLst>
              <a:ext uri="{FF2B5EF4-FFF2-40B4-BE49-F238E27FC236}">
                <a16:creationId xmlns:a16="http://schemas.microsoft.com/office/drawing/2014/main" id="{CCB428DC-4428-40A0-8E33-37FA9E5EC161}"/>
              </a:ext>
            </a:extLst>
          </p:cNvPr>
          <p:cNvSpPr txBox="1"/>
          <p:nvPr/>
        </p:nvSpPr>
        <p:spPr>
          <a:xfrm>
            <a:off x="6499726" y="4428014"/>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13cm</a:t>
            </a:r>
          </a:p>
        </p:txBody>
      </p:sp>
      <p:pic>
        <p:nvPicPr>
          <p:cNvPr id="96" name="Picture 95">
            <a:extLst>
              <a:ext uri="{FF2B5EF4-FFF2-40B4-BE49-F238E27FC236}">
                <a16:creationId xmlns:a16="http://schemas.microsoft.com/office/drawing/2014/main" id="{D957FF4B-44EE-4DF5-AFFB-888E39C43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11" y="7443378"/>
            <a:ext cx="2110902" cy="2110902"/>
          </a:xfrm>
          <a:prstGeom prst="rect">
            <a:avLst/>
          </a:prstGeom>
        </p:spPr>
      </p:pic>
      <p:cxnSp>
        <p:nvCxnSpPr>
          <p:cNvPr id="49" name="Straight Connector 48">
            <a:extLst>
              <a:ext uri="{FF2B5EF4-FFF2-40B4-BE49-F238E27FC236}">
                <a16:creationId xmlns:a16="http://schemas.microsoft.com/office/drawing/2014/main" id="{618339BE-92A9-41DC-B102-1DA0F45001A2}"/>
              </a:ext>
            </a:extLst>
          </p:cNvPr>
          <p:cNvCxnSpPr>
            <a:cxnSpLocks/>
            <a:stCxn id="46" idx="1"/>
            <a:endCxn id="18" idx="2"/>
          </p:cNvCxnSpPr>
          <p:nvPr/>
        </p:nvCxnSpPr>
        <p:spPr>
          <a:xfrm flipV="1">
            <a:off x="4796998" y="3195148"/>
            <a:ext cx="896729" cy="9200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E52DF1-7C80-43FA-BEF0-54AB3164D64C}"/>
              </a:ext>
            </a:extLst>
          </p:cNvPr>
          <p:cNvCxnSpPr>
            <a:cxnSpLocks/>
            <a:endCxn id="16" idx="2"/>
          </p:cNvCxnSpPr>
          <p:nvPr/>
        </p:nvCxnSpPr>
        <p:spPr>
          <a:xfrm flipV="1">
            <a:off x="6345072" y="3195065"/>
            <a:ext cx="1311969" cy="11809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Picture 28" descr="A close up of text on a white background&#10;&#10;Description automatically generated">
            <a:extLst>
              <a:ext uri="{FF2B5EF4-FFF2-40B4-BE49-F238E27FC236}">
                <a16:creationId xmlns:a16="http://schemas.microsoft.com/office/drawing/2014/main" id="{F3CE54B4-9858-4A4E-8B6B-6879AEAD74E4}"/>
              </a:ext>
            </a:extLst>
          </p:cNvPr>
          <p:cNvPicPr>
            <a:picLocks noChangeAspect="1"/>
          </p:cNvPicPr>
          <p:nvPr/>
        </p:nvPicPr>
        <p:blipFill rotWithShape="1">
          <a:blip r:embed="rId4">
            <a:extLst>
              <a:ext uri="{28A0092B-C50C-407E-A947-70E740481C1C}">
                <a14:useLocalDpi xmlns:a14="http://schemas.microsoft.com/office/drawing/2010/main" val="0"/>
              </a:ext>
            </a:extLst>
          </a:blip>
          <a:srcRect l="59969" t="73018" r="5671" b="13679"/>
          <a:stretch/>
        </p:blipFill>
        <p:spPr>
          <a:xfrm>
            <a:off x="4534748" y="6995075"/>
            <a:ext cx="2152185" cy="1149468"/>
          </a:xfrm>
          <a:prstGeom prst="rect">
            <a:avLst/>
          </a:prstGeom>
        </p:spPr>
      </p:pic>
      <p:sp>
        <p:nvSpPr>
          <p:cNvPr id="66" name="TextBox 65">
            <a:extLst>
              <a:ext uri="{FF2B5EF4-FFF2-40B4-BE49-F238E27FC236}">
                <a16:creationId xmlns:a16="http://schemas.microsoft.com/office/drawing/2014/main" id="{0EFB6670-0230-412C-BAD5-F238725C6D3D}"/>
              </a:ext>
            </a:extLst>
          </p:cNvPr>
          <p:cNvSpPr txBox="1"/>
          <p:nvPr/>
        </p:nvSpPr>
        <p:spPr>
          <a:xfrm>
            <a:off x="3575320" y="7863106"/>
            <a:ext cx="1040818" cy="285508"/>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&lt;Top View&gt;</a:t>
            </a:r>
          </a:p>
        </p:txBody>
      </p:sp>
      <p:cxnSp>
        <p:nvCxnSpPr>
          <p:cNvPr id="68" name="Straight Connector 67">
            <a:extLst>
              <a:ext uri="{FF2B5EF4-FFF2-40B4-BE49-F238E27FC236}">
                <a16:creationId xmlns:a16="http://schemas.microsoft.com/office/drawing/2014/main" id="{7A85CA36-455E-475F-AC6A-06A2D6BE034B}"/>
              </a:ext>
            </a:extLst>
          </p:cNvPr>
          <p:cNvCxnSpPr>
            <a:cxnSpLocks/>
            <a:stCxn id="21" idx="0"/>
          </p:cNvCxnSpPr>
          <p:nvPr/>
        </p:nvCxnSpPr>
        <p:spPr>
          <a:xfrm flipV="1">
            <a:off x="5449897" y="7863106"/>
            <a:ext cx="969424" cy="3426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CE89E56F-0F90-4253-9BF4-CFE6637D9CC6}"/>
              </a:ext>
            </a:extLst>
          </p:cNvPr>
          <p:cNvSpPr txBox="1">
            <a:spLocks/>
          </p:cNvSpPr>
          <p:nvPr/>
        </p:nvSpPr>
        <p:spPr>
          <a:xfrm>
            <a:off x="172756" y="8694439"/>
            <a:ext cx="989275" cy="814106"/>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Generated using </a:t>
            </a:r>
            <a:r>
              <a:rPr lang="en-GB" sz="1200" dirty="0" err="1">
                <a:latin typeface="Arial" panose="020B0604020202020204" pitchFamily="34" charset="0"/>
                <a:cs typeface="Arial" panose="020B0604020202020204" pitchFamily="34" charset="0"/>
              </a:rPr>
              <a:t>Qrcode</a:t>
            </a:r>
            <a:r>
              <a:rPr lang="en-GB" sz="1200" dirty="0">
                <a:latin typeface="Arial" panose="020B0604020202020204" pitchFamily="34" charset="0"/>
                <a:cs typeface="Arial" panose="020B0604020202020204" pitchFamily="34" charset="0"/>
              </a:rPr>
              <a:t>-Monkey</a:t>
            </a:r>
          </a:p>
        </p:txBody>
      </p:sp>
    </p:spTree>
    <p:extLst>
      <p:ext uri="{BB962C8B-B14F-4D97-AF65-F5344CB8AC3E}">
        <p14:creationId xmlns:p14="http://schemas.microsoft.com/office/powerpoint/2010/main" val="293839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whiteboard&#10;&#10;Description automatically generated">
            <a:extLst>
              <a:ext uri="{FF2B5EF4-FFF2-40B4-BE49-F238E27FC236}">
                <a16:creationId xmlns:a16="http://schemas.microsoft.com/office/drawing/2014/main" id="{02599282-52E5-45A8-A93D-D9F679DB6CD4}"/>
              </a:ext>
            </a:extLst>
          </p:cNvPr>
          <p:cNvPicPr>
            <a:picLocks noChangeAspect="1"/>
          </p:cNvPicPr>
          <p:nvPr/>
        </p:nvPicPr>
        <p:blipFill rotWithShape="1">
          <a:blip r:embed="rId2">
            <a:extLst>
              <a:ext uri="{28A0092B-C50C-407E-A947-70E740481C1C}">
                <a14:useLocalDpi xmlns:a14="http://schemas.microsoft.com/office/drawing/2010/main" val="0"/>
              </a:ext>
            </a:extLst>
          </a:blip>
          <a:srcRect l="11287" t="12195" r="58479" b="64112"/>
          <a:stretch/>
        </p:blipFill>
        <p:spPr>
          <a:xfrm>
            <a:off x="3841931" y="3133073"/>
            <a:ext cx="1215239" cy="1311687"/>
          </a:xfrm>
          <a:prstGeom prst="rect">
            <a:avLst/>
          </a:prstGeom>
        </p:spPr>
      </p:pic>
      <p:sp>
        <p:nvSpPr>
          <p:cNvPr id="1063" name="Rectangle 1062">
            <a:extLst>
              <a:ext uri="{FF2B5EF4-FFF2-40B4-BE49-F238E27FC236}">
                <a16:creationId xmlns:a16="http://schemas.microsoft.com/office/drawing/2014/main" id="{B805661A-C176-4832-861A-DB3C000FEC49}"/>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A6B1DE1-0E1E-4A41-A49A-83F09AEB7FEE}"/>
              </a:ext>
            </a:extLst>
          </p:cNvPr>
          <p:cNvPicPr>
            <a:picLocks noChangeAspect="1"/>
          </p:cNvPicPr>
          <p:nvPr/>
        </p:nvPicPr>
        <p:blipFill rotWithShape="1">
          <a:blip r:embed="rId3">
            <a:extLst>
              <a:ext uri="{28A0092B-C50C-407E-A947-70E740481C1C}">
                <a14:useLocalDpi xmlns:a14="http://schemas.microsoft.com/office/drawing/2010/main" val="0"/>
              </a:ext>
            </a:extLst>
          </a:blip>
          <a:srcRect l="8782" t="6108" r="50616" b="74186"/>
          <a:stretch/>
        </p:blipFill>
        <p:spPr>
          <a:xfrm>
            <a:off x="4202518" y="4502865"/>
            <a:ext cx="3672426" cy="2455050"/>
          </a:xfrm>
          <a:prstGeom prst="rect">
            <a:avLst/>
          </a:prstGeom>
        </p:spPr>
      </p:pic>
      <p:sp>
        <p:nvSpPr>
          <p:cNvPr id="57" name="TextBox 56">
            <a:extLst>
              <a:ext uri="{FF2B5EF4-FFF2-40B4-BE49-F238E27FC236}">
                <a16:creationId xmlns:a16="http://schemas.microsoft.com/office/drawing/2014/main" id="{C6DC82A9-523D-442F-8CBE-7A1D5D32B03D}"/>
              </a:ext>
            </a:extLst>
          </p:cNvPr>
          <p:cNvSpPr txBox="1"/>
          <p:nvPr/>
        </p:nvSpPr>
        <p:spPr>
          <a:xfrm>
            <a:off x="7089983" y="468624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2</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design for the Earth temperature panel/map. This would be a product used in the hallways.</a:t>
            </a:r>
          </a:p>
        </p:txBody>
      </p:sp>
      <p:sp>
        <p:nvSpPr>
          <p:cNvPr id="6" name="Content Placeholder 2">
            <a:extLst>
              <a:ext uri="{FF2B5EF4-FFF2-40B4-BE49-F238E27FC236}">
                <a16:creationId xmlns:a16="http://schemas.microsoft.com/office/drawing/2014/main" id="{2B5E1ACA-DF36-471D-A880-41DEB4CB727E}"/>
              </a:ext>
            </a:extLst>
          </p:cNvPr>
          <p:cNvSpPr txBox="1">
            <a:spLocks/>
          </p:cNvSpPr>
          <p:nvPr/>
        </p:nvSpPr>
        <p:spPr>
          <a:xfrm>
            <a:off x="150455" y="1692751"/>
            <a:ext cx="1809592" cy="1362181"/>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Budget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Budget is not a big concern. However, to reduce the costs as much possible, the back panel(the non-visible part) would be made of MDF. </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024814" y="1692751"/>
            <a:ext cx="4087360" cy="1362181"/>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product could be used as a decoration purpose as it is made to hang on the wall like a picture or an artwork. To add, the product would be made of materials with appealing grain structure.(At least for the parts that are visual) Furthermore, our school has quite a lot of student works on the hall, so it would suit perfectly.</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141994" y="3125138"/>
            <a:ext cx="3571093" cy="255390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Cultural Considerations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Since the product would be mainly for the UAE people, I would make Arabic translations for the reading material. Initially, I have thought of labelling countries as well as the map. However, the culture I am in does not accept Israel as a country. Therefore, I decided the world map to just have contour lines of the continents without any mention of countries.(I will include cities though). (The UAE and Israel has announced peace on 13 August 2020, but since this is relatively recent issue and that this may not mean the acceptance of Israel as a country I decided not to consider it.) </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10012134" y="8493760"/>
            <a:ext cx="2718345" cy="104241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Sustainability Issues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Sustainable material such as manufactured boards(MDF) would be used. Also, the production would be done in a sense to create the least amount of waste possible.</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147249" y="5749246"/>
            <a:ext cx="3565838" cy="980431"/>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button is in red to trigger the activeness of the user. When this button is pressed, the seven segment displays will display the temperature from the 1950’s.</a:t>
            </a:r>
          </a:p>
        </p:txBody>
      </p:sp>
      <p:cxnSp>
        <p:nvCxnSpPr>
          <p:cNvPr id="10" name="Straight Arrow Connector 9">
            <a:extLst>
              <a:ext uri="{FF2B5EF4-FFF2-40B4-BE49-F238E27FC236}">
                <a16:creationId xmlns:a16="http://schemas.microsoft.com/office/drawing/2014/main" id="{25F70F76-A9C4-4036-BEB8-021EECD5BA13}"/>
              </a:ext>
            </a:extLst>
          </p:cNvPr>
          <p:cNvCxnSpPr/>
          <p:nvPr/>
        </p:nvCxnSpPr>
        <p:spPr>
          <a:xfrm>
            <a:off x="4745871" y="4661169"/>
            <a:ext cx="2661920" cy="1066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6711E4-C16F-403A-AF0D-0AE6E3E8BD70}"/>
              </a:ext>
            </a:extLst>
          </p:cNvPr>
          <p:cNvSpPr txBox="1"/>
          <p:nvPr/>
        </p:nvSpPr>
        <p:spPr>
          <a:xfrm>
            <a:off x="5884552" y="4457674"/>
            <a:ext cx="56896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86cm</a:t>
            </a:r>
          </a:p>
        </p:txBody>
      </p:sp>
      <p:cxnSp>
        <p:nvCxnSpPr>
          <p:cNvPr id="26" name="Straight Arrow Connector 25">
            <a:extLst>
              <a:ext uri="{FF2B5EF4-FFF2-40B4-BE49-F238E27FC236}">
                <a16:creationId xmlns:a16="http://schemas.microsoft.com/office/drawing/2014/main" id="{AB30F2AA-6257-4A67-92ED-7A59E68F088D}"/>
              </a:ext>
            </a:extLst>
          </p:cNvPr>
          <p:cNvCxnSpPr>
            <a:cxnSpLocks/>
          </p:cNvCxnSpPr>
          <p:nvPr/>
        </p:nvCxnSpPr>
        <p:spPr>
          <a:xfrm flipH="1">
            <a:off x="7438024" y="5048377"/>
            <a:ext cx="11406" cy="132124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A0496D5-F7DD-4777-96B8-C98859EAD957}"/>
              </a:ext>
            </a:extLst>
          </p:cNvPr>
          <p:cNvSpPr txBox="1"/>
          <p:nvPr/>
        </p:nvSpPr>
        <p:spPr>
          <a:xfrm>
            <a:off x="7407791" y="5540459"/>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46cm</a:t>
            </a:r>
          </a:p>
        </p:txBody>
      </p:sp>
      <p:cxnSp>
        <p:nvCxnSpPr>
          <p:cNvPr id="29" name="Straight Arrow Connector 28">
            <a:extLst>
              <a:ext uri="{FF2B5EF4-FFF2-40B4-BE49-F238E27FC236}">
                <a16:creationId xmlns:a16="http://schemas.microsoft.com/office/drawing/2014/main" id="{5AD9221E-0440-4E33-A735-4C955D2932C8}"/>
              </a:ext>
            </a:extLst>
          </p:cNvPr>
          <p:cNvCxnSpPr>
            <a:cxnSpLocks/>
          </p:cNvCxnSpPr>
          <p:nvPr/>
        </p:nvCxnSpPr>
        <p:spPr>
          <a:xfrm flipH="1" flipV="1">
            <a:off x="5364854" y="6650212"/>
            <a:ext cx="804178" cy="4944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51E374D-09AA-4399-A780-E0209A4E545E}"/>
              </a:ext>
            </a:extLst>
          </p:cNvPr>
          <p:cNvCxnSpPr>
            <a:cxnSpLocks/>
          </p:cNvCxnSpPr>
          <p:nvPr/>
        </p:nvCxnSpPr>
        <p:spPr>
          <a:xfrm flipV="1">
            <a:off x="7333217" y="6363475"/>
            <a:ext cx="168910" cy="1466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F444A25-5E7E-421F-A8BE-6032834C3A2E}"/>
              </a:ext>
            </a:extLst>
          </p:cNvPr>
          <p:cNvCxnSpPr>
            <a:cxnSpLocks/>
          </p:cNvCxnSpPr>
          <p:nvPr/>
        </p:nvCxnSpPr>
        <p:spPr>
          <a:xfrm>
            <a:off x="4884725" y="4830111"/>
            <a:ext cx="2361590" cy="9272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78325B-F4C8-4DB8-BB57-6071D788FDF8}"/>
              </a:ext>
            </a:extLst>
          </p:cNvPr>
          <p:cNvCxnSpPr>
            <a:cxnSpLocks/>
          </p:cNvCxnSpPr>
          <p:nvPr/>
        </p:nvCxnSpPr>
        <p:spPr>
          <a:xfrm>
            <a:off x="4719740" y="4830111"/>
            <a:ext cx="16147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9B5DC35-8794-4FFE-BA88-553884BF801D}"/>
              </a:ext>
            </a:extLst>
          </p:cNvPr>
          <p:cNvCxnSpPr>
            <a:cxnSpLocks/>
          </p:cNvCxnSpPr>
          <p:nvPr/>
        </p:nvCxnSpPr>
        <p:spPr>
          <a:xfrm>
            <a:off x="7246314" y="4922836"/>
            <a:ext cx="16147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71F29A-EC24-4E88-9911-18A8104BB227}"/>
              </a:ext>
            </a:extLst>
          </p:cNvPr>
          <p:cNvCxnSpPr>
            <a:cxnSpLocks/>
          </p:cNvCxnSpPr>
          <p:nvPr/>
        </p:nvCxnSpPr>
        <p:spPr>
          <a:xfrm flipV="1">
            <a:off x="4586953" y="6150170"/>
            <a:ext cx="21940" cy="18020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4500623-FF5B-4520-8EA6-7B33B8129102}"/>
              </a:ext>
            </a:extLst>
          </p:cNvPr>
          <p:cNvCxnSpPr>
            <a:cxnSpLocks/>
          </p:cNvCxnSpPr>
          <p:nvPr/>
        </p:nvCxnSpPr>
        <p:spPr>
          <a:xfrm flipV="1">
            <a:off x="4617802" y="4895012"/>
            <a:ext cx="20409" cy="17281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B48A91-CAD9-4842-9D94-C07FE4878DDF}"/>
              </a:ext>
            </a:extLst>
          </p:cNvPr>
          <p:cNvCxnSpPr>
            <a:cxnSpLocks/>
          </p:cNvCxnSpPr>
          <p:nvPr/>
        </p:nvCxnSpPr>
        <p:spPr>
          <a:xfrm flipV="1">
            <a:off x="4598689" y="5063882"/>
            <a:ext cx="20409" cy="113910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9FCF650-5F14-435A-BEF6-557D0149083D}"/>
              </a:ext>
            </a:extLst>
          </p:cNvPr>
          <p:cNvSpPr txBox="1"/>
          <p:nvPr/>
        </p:nvSpPr>
        <p:spPr>
          <a:xfrm>
            <a:off x="4116810" y="5462160"/>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40cm</a:t>
            </a:r>
          </a:p>
        </p:txBody>
      </p:sp>
      <p:sp>
        <p:nvSpPr>
          <p:cNvPr id="61" name="TextBox 60">
            <a:extLst>
              <a:ext uri="{FF2B5EF4-FFF2-40B4-BE49-F238E27FC236}">
                <a16:creationId xmlns:a16="http://schemas.microsoft.com/office/drawing/2014/main" id="{3A82B86E-2464-4AC7-9025-0E7C6F4F62BE}"/>
              </a:ext>
            </a:extLst>
          </p:cNvPr>
          <p:cNvSpPr txBox="1"/>
          <p:nvPr/>
        </p:nvSpPr>
        <p:spPr>
          <a:xfrm>
            <a:off x="5840922" y="4673461"/>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80cm</a:t>
            </a:r>
          </a:p>
        </p:txBody>
      </p:sp>
      <p:sp>
        <p:nvSpPr>
          <p:cNvPr id="62" name="TextBox 61">
            <a:extLst>
              <a:ext uri="{FF2B5EF4-FFF2-40B4-BE49-F238E27FC236}">
                <a16:creationId xmlns:a16="http://schemas.microsoft.com/office/drawing/2014/main" id="{46C6BFF2-9610-444D-B91E-65088E44F7F9}"/>
              </a:ext>
            </a:extLst>
          </p:cNvPr>
          <p:cNvSpPr txBox="1"/>
          <p:nvPr/>
        </p:nvSpPr>
        <p:spPr>
          <a:xfrm>
            <a:off x="4610058" y="4592348"/>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63" name="TextBox 62">
            <a:extLst>
              <a:ext uri="{FF2B5EF4-FFF2-40B4-BE49-F238E27FC236}">
                <a16:creationId xmlns:a16="http://schemas.microsoft.com/office/drawing/2014/main" id="{679D3B1E-B14A-464E-BD81-85DDC8AA54A4}"/>
              </a:ext>
            </a:extLst>
          </p:cNvPr>
          <p:cNvSpPr txBox="1"/>
          <p:nvPr/>
        </p:nvSpPr>
        <p:spPr>
          <a:xfrm>
            <a:off x="4112734" y="6069006"/>
            <a:ext cx="53071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64" name="TextBox 63">
            <a:extLst>
              <a:ext uri="{FF2B5EF4-FFF2-40B4-BE49-F238E27FC236}">
                <a16:creationId xmlns:a16="http://schemas.microsoft.com/office/drawing/2014/main" id="{D140CE3A-88D6-4F63-AE5C-E81BEECDEC11}"/>
              </a:ext>
            </a:extLst>
          </p:cNvPr>
          <p:cNvSpPr txBox="1"/>
          <p:nvPr/>
        </p:nvSpPr>
        <p:spPr>
          <a:xfrm>
            <a:off x="7365417" y="6432946"/>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sp>
        <p:nvSpPr>
          <p:cNvPr id="65" name="TextBox 64">
            <a:extLst>
              <a:ext uri="{FF2B5EF4-FFF2-40B4-BE49-F238E27FC236}">
                <a16:creationId xmlns:a16="http://schemas.microsoft.com/office/drawing/2014/main" id="{AD0DA5E3-3669-4E83-9F3F-DB0D23902741}"/>
              </a:ext>
            </a:extLst>
          </p:cNvPr>
          <p:cNvSpPr txBox="1"/>
          <p:nvPr/>
        </p:nvSpPr>
        <p:spPr>
          <a:xfrm>
            <a:off x="5492350" y="6680916"/>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20cm</a:t>
            </a:r>
          </a:p>
        </p:txBody>
      </p:sp>
      <p:sp>
        <p:nvSpPr>
          <p:cNvPr id="69" name="TextBox 68">
            <a:extLst>
              <a:ext uri="{FF2B5EF4-FFF2-40B4-BE49-F238E27FC236}">
                <a16:creationId xmlns:a16="http://schemas.microsoft.com/office/drawing/2014/main" id="{321E05EB-9665-4496-93DD-0D7CE2D04A66}"/>
              </a:ext>
            </a:extLst>
          </p:cNvPr>
          <p:cNvSpPr txBox="1"/>
          <p:nvPr/>
        </p:nvSpPr>
        <p:spPr>
          <a:xfrm>
            <a:off x="4160586" y="4831696"/>
            <a:ext cx="47762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cxnSp>
        <p:nvCxnSpPr>
          <p:cNvPr id="72" name="Straight Arrow Connector 71">
            <a:extLst>
              <a:ext uri="{FF2B5EF4-FFF2-40B4-BE49-F238E27FC236}">
                <a16:creationId xmlns:a16="http://schemas.microsoft.com/office/drawing/2014/main" id="{09BE69EC-788A-44D1-877C-3D6191E17089}"/>
              </a:ext>
            </a:extLst>
          </p:cNvPr>
          <p:cNvCxnSpPr>
            <a:cxnSpLocks/>
          </p:cNvCxnSpPr>
          <p:nvPr/>
        </p:nvCxnSpPr>
        <p:spPr>
          <a:xfrm flipH="1">
            <a:off x="6253386" y="6240271"/>
            <a:ext cx="248137" cy="40994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2278647-DC71-4A3F-942A-54162004A22F}"/>
              </a:ext>
            </a:extLst>
          </p:cNvPr>
          <p:cNvSpPr txBox="1"/>
          <p:nvPr/>
        </p:nvSpPr>
        <p:spPr>
          <a:xfrm>
            <a:off x="6327266" y="6385427"/>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15cm</a:t>
            </a:r>
          </a:p>
        </p:txBody>
      </p:sp>
      <p:sp>
        <p:nvSpPr>
          <p:cNvPr id="89" name="Content Placeholder 2">
            <a:extLst>
              <a:ext uri="{FF2B5EF4-FFF2-40B4-BE49-F238E27FC236}">
                <a16:creationId xmlns:a16="http://schemas.microsoft.com/office/drawing/2014/main" id="{2A314283-4073-4157-8997-8F749B1AA7EF}"/>
              </a:ext>
            </a:extLst>
          </p:cNvPr>
          <p:cNvSpPr txBox="1">
            <a:spLocks/>
          </p:cNvSpPr>
          <p:nvPr/>
        </p:nvSpPr>
        <p:spPr>
          <a:xfrm>
            <a:off x="141994" y="6799884"/>
            <a:ext cx="3565838" cy="1108566"/>
          </a:xfrm>
          <a:prstGeom prst="rect">
            <a:avLst/>
          </a:prstGeom>
          <a:ln w="12700">
            <a:solidFill>
              <a:schemeClr val="tx1"/>
            </a:solidFill>
          </a:ln>
        </p:spPr>
        <p:txBody>
          <a:bodyPr vert="horz" lIns="91440" tIns="45720" rIns="91440" bIns="45720" numCol="1" rtlCol="0">
            <a:no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button is in red to trigger the activeness of the user. When this button is pressed, the seven segment displays will display the temperature of the Earth after 100 years when there is no action done.</a:t>
            </a:r>
          </a:p>
        </p:txBody>
      </p:sp>
      <p:sp>
        <p:nvSpPr>
          <p:cNvPr id="93" name="Content Placeholder 2">
            <a:extLst>
              <a:ext uri="{FF2B5EF4-FFF2-40B4-BE49-F238E27FC236}">
                <a16:creationId xmlns:a16="http://schemas.microsoft.com/office/drawing/2014/main" id="{BA401CA9-0E53-45FB-975B-2F91213E6A6E}"/>
              </a:ext>
            </a:extLst>
          </p:cNvPr>
          <p:cNvSpPr txBox="1">
            <a:spLocks/>
          </p:cNvSpPr>
          <p:nvPr/>
        </p:nvSpPr>
        <p:spPr>
          <a:xfrm>
            <a:off x="7164802" y="8186167"/>
            <a:ext cx="2776211" cy="1344282"/>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has descriptions for what the two red buttons do. Below there would be an English and Arabic explanation about climate emergency, the cause and effects of it, and how the user should participate in the climate emergency.</a:t>
            </a:r>
          </a:p>
        </p:txBody>
      </p:sp>
      <p:sp>
        <p:nvSpPr>
          <p:cNvPr id="95" name="Content Placeholder 2">
            <a:extLst>
              <a:ext uri="{FF2B5EF4-FFF2-40B4-BE49-F238E27FC236}">
                <a16:creationId xmlns:a16="http://schemas.microsoft.com/office/drawing/2014/main" id="{C64A455E-1590-496D-A1D7-6E2CB74E7C3D}"/>
              </a:ext>
            </a:extLst>
          </p:cNvPr>
          <p:cNvSpPr txBox="1">
            <a:spLocks/>
          </p:cNvSpPr>
          <p:nvPr/>
        </p:nvSpPr>
        <p:spPr>
          <a:xfrm>
            <a:off x="3067233" y="8197318"/>
            <a:ext cx="2411953" cy="1344389"/>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On the back panel of the product, I would attach some flush mount brackets to hang it up on a wall. I would attach one on the right and one on the left to increase stability compared to a single bracket</a:t>
            </a:r>
          </a:p>
        </p:txBody>
      </p:sp>
      <p:pic>
        <p:nvPicPr>
          <p:cNvPr id="98" name="Picture 97" descr="A close up of ware&#10;&#10;Description automatically generated">
            <a:extLst>
              <a:ext uri="{FF2B5EF4-FFF2-40B4-BE49-F238E27FC236}">
                <a16:creationId xmlns:a16="http://schemas.microsoft.com/office/drawing/2014/main" id="{E5936EED-B1A0-42F6-8016-0F5D6D0FF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852" y="8185206"/>
            <a:ext cx="1327742" cy="1385793"/>
          </a:xfrm>
          <a:prstGeom prst="rect">
            <a:avLst/>
          </a:prstGeom>
        </p:spPr>
      </p:pic>
      <p:cxnSp>
        <p:nvCxnSpPr>
          <p:cNvPr id="100" name="Straight Connector 99">
            <a:extLst>
              <a:ext uri="{FF2B5EF4-FFF2-40B4-BE49-F238E27FC236}">
                <a16:creationId xmlns:a16="http://schemas.microsoft.com/office/drawing/2014/main" id="{42FFEF37-645E-49A2-8BF4-0600FE9B5CCE}"/>
              </a:ext>
            </a:extLst>
          </p:cNvPr>
          <p:cNvCxnSpPr>
            <a:cxnSpLocks/>
            <a:stCxn id="21" idx="3"/>
          </p:cNvCxnSpPr>
          <p:nvPr/>
        </p:nvCxnSpPr>
        <p:spPr>
          <a:xfrm>
            <a:off x="3713087" y="6239462"/>
            <a:ext cx="2017153" cy="29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5F2FF8-71E2-4E73-8265-3C06DB50F0D6}"/>
              </a:ext>
            </a:extLst>
          </p:cNvPr>
          <p:cNvCxnSpPr>
            <a:cxnSpLocks/>
            <a:stCxn id="89" idx="3"/>
          </p:cNvCxnSpPr>
          <p:nvPr/>
        </p:nvCxnSpPr>
        <p:spPr>
          <a:xfrm flipV="1">
            <a:off x="3707832" y="6323730"/>
            <a:ext cx="2394138" cy="1030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F912ED9-7FE7-4959-9AE8-B265F7B6E50E}"/>
              </a:ext>
            </a:extLst>
          </p:cNvPr>
          <p:cNvCxnSpPr>
            <a:cxnSpLocks/>
            <a:stCxn id="93" idx="0"/>
          </p:cNvCxnSpPr>
          <p:nvPr/>
        </p:nvCxnSpPr>
        <p:spPr>
          <a:xfrm flipH="1" flipV="1">
            <a:off x="6045270" y="6432947"/>
            <a:ext cx="2507638" cy="17532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Content Placeholder 2">
            <a:extLst>
              <a:ext uri="{FF2B5EF4-FFF2-40B4-BE49-F238E27FC236}">
                <a16:creationId xmlns:a16="http://schemas.microsoft.com/office/drawing/2014/main" id="{B81034CF-ECC5-4842-BF60-BE04D04797C8}"/>
              </a:ext>
            </a:extLst>
          </p:cNvPr>
          <p:cNvSpPr txBox="1">
            <a:spLocks/>
          </p:cNvSpPr>
          <p:nvPr/>
        </p:nvSpPr>
        <p:spPr>
          <a:xfrm>
            <a:off x="6184763" y="1693215"/>
            <a:ext cx="1809593" cy="2398698"/>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seven segment LED display’s would be used to display the temperature of the cities around the world. It would be based on their current temperature. When the buttons are pressed, the displays would show different temperatures.</a:t>
            </a:r>
          </a:p>
        </p:txBody>
      </p:sp>
      <p:cxnSp>
        <p:nvCxnSpPr>
          <p:cNvPr id="120" name="Straight Connector 119">
            <a:extLst>
              <a:ext uri="{FF2B5EF4-FFF2-40B4-BE49-F238E27FC236}">
                <a16:creationId xmlns:a16="http://schemas.microsoft.com/office/drawing/2014/main" id="{B9570688-00F9-42E0-A509-1D7DB3895648}"/>
              </a:ext>
            </a:extLst>
          </p:cNvPr>
          <p:cNvCxnSpPr>
            <a:cxnSpLocks/>
          </p:cNvCxnSpPr>
          <p:nvPr/>
        </p:nvCxnSpPr>
        <p:spPr>
          <a:xfrm>
            <a:off x="5460221" y="8714361"/>
            <a:ext cx="282631" cy="28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E9F80E4-D15A-4FAA-821E-4530123D1F25}"/>
              </a:ext>
            </a:extLst>
          </p:cNvPr>
          <p:cNvSpPr txBox="1"/>
          <p:nvPr/>
        </p:nvSpPr>
        <p:spPr>
          <a:xfrm>
            <a:off x="4806852" y="6422657"/>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3cm</a:t>
            </a:r>
          </a:p>
        </p:txBody>
      </p:sp>
      <p:cxnSp>
        <p:nvCxnSpPr>
          <p:cNvPr id="127" name="Straight Arrow Connector 126">
            <a:extLst>
              <a:ext uri="{FF2B5EF4-FFF2-40B4-BE49-F238E27FC236}">
                <a16:creationId xmlns:a16="http://schemas.microsoft.com/office/drawing/2014/main" id="{1A0E37F4-D684-4276-B925-F5436D28C337}"/>
              </a:ext>
            </a:extLst>
          </p:cNvPr>
          <p:cNvCxnSpPr>
            <a:cxnSpLocks/>
          </p:cNvCxnSpPr>
          <p:nvPr/>
        </p:nvCxnSpPr>
        <p:spPr>
          <a:xfrm flipH="1" flipV="1">
            <a:off x="5315067" y="6432947"/>
            <a:ext cx="15628" cy="21979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Content Placeholder 2">
            <a:extLst>
              <a:ext uri="{FF2B5EF4-FFF2-40B4-BE49-F238E27FC236}">
                <a16:creationId xmlns:a16="http://schemas.microsoft.com/office/drawing/2014/main" id="{A9659410-D5C4-4AC5-860D-B163E720606C}"/>
              </a:ext>
            </a:extLst>
          </p:cNvPr>
          <p:cNvSpPr txBox="1">
            <a:spLocks/>
          </p:cNvSpPr>
          <p:nvPr/>
        </p:nvSpPr>
        <p:spPr>
          <a:xfrm>
            <a:off x="8073038" y="3090195"/>
            <a:ext cx="4633407" cy="409070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Processes and Techniques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First I will be making two 46cmx2cmx3cm pieces and two 86cmx2cmx3cm pieces with each of their corners cut at 45 degrees. To minimise waste, I would have the 45 degree cuts connected together. Then, I would only need to make one cut to make two. Next, will use a pillar drill to make four 1cm holes, two for each face. These would be used later to form a dowel mitre joint. Next, I will be creating the inner map. It would be made by joining random lengths of timber. This way it would use left over timber and can be sustainable. After the dimensions are 80cmx40cm, a world map stencil would be placed on top and I would spray paint it. Then on the back side of it, it would be carved to make space for the electric wires which would end up in the interface. The interface would be hollow to have the electric components inside. It would use the mitre joint to look smooth on the outside. In the inside, the electric parts would be assembled and connected. I would use a chisel mortiser to create rectangle spaces to fit the 7 segments. The holes for the interface buttons would be made by a pillar drill with a flat drill bit. The world map, frame, and the interface would be connected using PVA glue. Just in case, the interface would be screwed from the back. The clearance, pilot holes would be made during the process. Next, the back would be covered by a 80cmx40cmx0.3cm MDF. It would be held in place by a small metal piece connected to the frame by a screw. Finally, the sides would be sanded, smoothed and finished</a:t>
            </a:r>
          </a:p>
        </p:txBody>
      </p:sp>
      <p:cxnSp>
        <p:nvCxnSpPr>
          <p:cNvPr id="140" name="Straight Connector 139">
            <a:extLst>
              <a:ext uri="{FF2B5EF4-FFF2-40B4-BE49-F238E27FC236}">
                <a16:creationId xmlns:a16="http://schemas.microsoft.com/office/drawing/2014/main" id="{ADFF498A-F1A5-49A9-8307-4001C8468443}"/>
              </a:ext>
            </a:extLst>
          </p:cNvPr>
          <p:cNvCxnSpPr>
            <a:cxnSpLocks/>
            <a:endCxn id="111" idx="2"/>
          </p:cNvCxnSpPr>
          <p:nvPr/>
        </p:nvCxnSpPr>
        <p:spPr>
          <a:xfrm flipV="1">
            <a:off x="6861445" y="4091913"/>
            <a:ext cx="228115" cy="15790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62" name="Content Placeholder 2">
            <a:extLst>
              <a:ext uri="{FF2B5EF4-FFF2-40B4-BE49-F238E27FC236}">
                <a16:creationId xmlns:a16="http://schemas.microsoft.com/office/drawing/2014/main" id="{F48E481F-3D0D-4687-850F-A1024B705B56}"/>
              </a:ext>
            </a:extLst>
          </p:cNvPr>
          <p:cNvSpPr txBox="1">
            <a:spLocks/>
          </p:cNvSpPr>
          <p:nvPr/>
        </p:nvSpPr>
        <p:spPr>
          <a:xfrm>
            <a:off x="8066944" y="1692752"/>
            <a:ext cx="4663536" cy="132188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outer frame would be out of oak as it is durable and resistant to tear an wear. The inner map would be out of birch. It is a inexpensive and lightweight material which makes the picture frame easier to hang. The interface would be of a hard wood: beech. The electric components I will use are an Arduino, shift registers, buttons, a Wi-Fi-card and seven segment displays.</a:t>
            </a:r>
          </a:p>
        </p:txBody>
      </p:sp>
      <p:cxnSp>
        <p:nvCxnSpPr>
          <p:cNvPr id="173" name="Straight Arrow Connector 172">
            <a:extLst>
              <a:ext uri="{FF2B5EF4-FFF2-40B4-BE49-F238E27FC236}">
                <a16:creationId xmlns:a16="http://schemas.microsoft.com/office/drawing/2014/main" id="{F319468C-379B-4BE2-AA4F-C64B773F21E1}"/>
              </a:ext>
            </a:extLst>
          </p:cNvPr>
          <p:cNvCxnSpPr>
            <a:cxnSpLocks/>
          </p:cNvCxnSpPr>
          <p:nvPr/>
        </p:nvCxnSpPr>
        <p:spPr>
          <a:xfrm flipH="1">
            <a:off x="4523540" y="3826735"/>
            <a:ext cx="4830" cy="37731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8CE7BBA1-3DB0-4E24-9408-1A30CE4084AA}"/>
              </a:ext>
            </a:extLst>
          </p:cNvPr>
          <p:cNvSpPr txBox="1"/>
          <p:nvPr/>
        </p:nvSpPr>
        <p:spPr>
          <a:xfrm>
            <a:off x="4580172" y="3931742"/>
            <a:ext cx="57317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sp>
        <p:nvSpPr>
          <p:cNvPr id="178" name="TextBox 177">
            <a:extLst>
              <a:ext uri="{FF2B5EF4-FFF2-40B4-BE49-F238E27FC236}">
                <a16:creationId xmlns:a16="http://schemas.microsoft.com/office/drawing/2014/main" id="{58328712-A0CB-4F47-9921-7DF186BF43EF}"/>
              </a:ext>
            </a:extLst>
          </p:cNvPr>
          <p:cNvSpPr txBox="1"/>
          <p:nvPr/>
        </p:nvSpPr>
        <p:spPr>
          <a:xfrm>
            <a:off x="4977536" y="3171341"/>
            <a:ext cx="107118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&lt;Side View&gt;</a:t>
            </a:r>
          </a:p>
        </p:txBody>
      </p:sp>
      <p:sp>
        <p:nvSpPr>
          <p:cNvPr id="1068" name="TextBox 1067">
            <a:extLst>
              <a:ext uri="{FF2B5EF4-FFF2-40B4-BE49-F238E27FC236}">
                <a16:creationId xmlns:a16="http://schemas.microsoft.com/office/drawing/2014/main" id="{92112878-973A-43BF-ACBA-17520B8FFA75}"/>
              </a:ext>
            </a:extLst>
          </p:cNvPr>
          <p:cNvSpPr txBox="1"/>
          <p:nvPr/>
        </p:nvSpPr>
        <p:spPr>
          <a:xfrm>
            <a:off x="5038649" y="4223742"/>
            <a:ext cx="107118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&lt;Main View&gt;</a:t>
            </a:r>
          </a:p>
        </p:txBody>
      </p:sp>
      <p:cxnSp>
        <p:nvCxnSpPr>
          <p:cNvPr id="187" name="Straight Connector 186">
            <a:extLst>
              <a:ext uri="{FF2B5EF4-FFF2-40B4-BE49-F238E27FC236}">
                <a16:creationId xmlns:a16="http://schemas.microsoft.com/office/drawing/2014/main" id="{D8DFE3E7-EE6D-41D6-864B-6B67F8BFA771}"/>
              </a:ext>
            </a:extLst>
          </p:cNvPr>
          <p:cNvCxnSpPr>
            <a:cxnSpLocks/>
            <a:stCxn id="68" idx="3"/>
          </p:cNvCxnSpPr>
          <p:nvPr/>
        </p:nvCxnSpPr>
        <p:spPr>
          <a:xfrm flipV="1">
            <a:off x="2762743" y="8751601"/>
            <a:ext cx="304490" cy="56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6BC4902E-E4E4-428A-B28A-03B1A4D5F774}"/>
              </a:ext>
            </a:extLst>
          </p:cNvPr>
          <p:cNvSpPr txBox="1"/>
          <p:nvPr/>
        </p:nvSpPr>
        <p:spPr>
          <a:xfrm>
            <a:off x="5578792" y="7838376"/>
            <a:ext cx="832652" cy="276999"/>
          </a:xfrm>
          <a:prstGeom prst="rect">
            <a:avLst/>
          </a:prstGeom>
          <a:noFill/>
          <a:ln w="19050">
            <a:solidFill>
              <a:srgbClr val="FF0000"/>
            </a:solidFill>
          </a:ln>
        </p:spPr>
        <p:txBody>
          <a:bodyPr wrap="square" rtlCol="0">
            <a:spAutoFit/>
          </a:bodyPr>
          <a:lstStyle/>
          <a:p>
            <a:pPr algn="ctr"/>
            <a:r>
              <a:rPr lang="en-GB" sz="1200" dirty="0">
                <a:latin typeface="Arial" panose="020B0604020202020204" pitchFamily="34" charset="0"/>
                <a:cs typeface="Arial" panose="020B0604020202020204" pitchFamily="34" charset="0"/>
              </a:rPr>
              <a:t>Interface</a:t>
            </a:r>
          </a:p>
        </p:txBody>
      </p:sp>
      <p:sp>
        <p:nvSpPr>
          <p:cNvPr id="195" name="TextBox 194">
            <a:extLst>
              <a:ext uri="{FF2B5EF4-FFF2-40B4-BE49-F238E27FC236}">
                <a16:creationId xmlns:a16="http://schemas.microsoft.com/office/drawing/2014/main" id="{2C231820-A596-4172-A3BA-C88E65E11776}"/>
              </a:ext>
            </a:extLst>
          </p:cNvPr>
          <p:cNvSpPr txBox="1"/>
          <p:nvPr/>
        </p:nvSpPr>
        <p:spPr>
          <a:xfrm>
            <a:off x="5626942" y="6946744"/>
            <a:ext cx="728448" cy="276999"/>
          </a:xfrm>
          <a:prstGeom prst="rect">
            <a:avLst/>
          </a:prstGeom>
          <a:noFill/>
          <a:ln w="19050">
            <a:noFill/>
          </a:ln>
        </p:spPr>
        <p:txBody>
          <a:bodyPr wrap="square" rtlCol="0">
            <a:spAutoFit/>
          </a:bodyPr>
          <a:lstStyle/>
          <a:p>
            <a:pPr algn="ctr"/>
            <a:r>
              <a:rPr lang="en-GB" sz="1200" dirty="0">
                <a:latin typeface="Arial" panose="020B0604020202020204" pitchFamily="34" charset="0"/>
                <a:cs typeface="Arial" panose="020B0604020202020204" pitchFamily="34" charset="0"/>
              </a:rPr>
              <a:t>Frame</a:t>
            </a:r>
          </a:p>
        </p:txBody>
      </p:sp>
      <p:sp>
        <p:nvSpPr>
          <p:cNvPr id="196" name="TextBox 195">
            <a:extLst>
              <a:ext uri="{FF2B5EF4-FFF2-40B4-BE49-F238E27FC236}">
                <a16:creationId xmlns:a16="http://schemas.microsoft.com/office/drawing/2014/main" id="{F40683A3-C440-4F14-97C7-07A78D478C22}"/>
              </a:ext>
            </a:extLst>
          </p:cNvPr>
          <p:cNvSpPr txBox="1"/>
          <p:nvPr/>
        </p:nvSpPr>
        <p:spPr>
          <a:xfrm>
            <a:off x="5488353" y="7346488"/>
            <a:ext cx="942274"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W</a:t>
            </a:r>
            <a:r>
              <a:rPr lang="en-GB" sz="1200" dirty="0" err="1">
                <a:latin typeface="Arial" panose="020B0604020202020204" pitchFamily="34" charset="0"/>
                <a:cs typeface="Arial" panose="020B0604020202020204" pitchFamily="34" charset="0"/>
              </a:rPr>
              <a:t>orld</a:t>
            </a:r>
            <a:r>
              <a:rPr lang="en-GB" sz="1200" dirty="0">
                <a:latin typeface="Arial" panose="020B0604020202020204" pitchFamily="34" charset="0"/>
                <a:cs typeface="Arial" panose="020B0604020202020204" pitchFamily="34" charset="0"/>
              </a:rPr>
              <a:t> Map</a:t>
            </a:r>
          </a:p>
        </p:txBody>
      </p:sp>
      <p:sp>
        <p:nvSpPr>
          <p:cNvPr id="1081" name="Rectangle 1080">
            <a:extLst>
              <a:ext uri="{FF2B5EF4-FFF2-40B4-BE49-F238E27FC236}">
                <a16:creationId xmlns:a16="http://schemas.microsoft.com/office/drawing/2014/main" id="{BC287FC4-9560-454D-A7B8-775CF8504602}"/>
              </a:ext>
            </a:extLst>
          </p:cNvPr>
          <p:cNvSpPr/>
          <p:nvPr/>
        </p:nvSpPr>
        <p:spPr>
          <a:xfrm>
            <a:off x="5332720" y="7149352"/>
            <a:ext cx="1295654" cy="6904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48025FCA-EA74-4375-B2BC-6E9CA5F2718E}"/>
              </a:ext>
            </a:extLst>
          </p:cNvPr>
          <p:cNvSpPr/>
          <p:nvPr/>
        </p:nvSpPr>
        <p:spPr>
          <a:xfrm>
            <a:off x="5517825" y="7258404"/>
            <a:ext cx="907364" cy="4891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5" name="TextBox 1084">
            <a:extLst>
              <a:ext uri="{FF2B5EF4-FFF2-40B4-BE49-F238E27FC236}">
                <a16:creationId xmlns:a16="http://schemas.microsoft.com/office/drawing/2014/main" id="{A40B7882-4E1B-4C80-969A-9EBC631A2A2F}"/>
              </a:ext>
            </a:extLst>
          </p:cNvPr>
          <p:cNvSpPr txBox="1"/>
          <p:nvPr/>
        </p:nvSpPr>
        <p:spPr>
          <a:xfrm>
            <a:off x="4225976" y="7862259"/>
            <a:ext cx="1420969"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&lt;Simplified View&gt;</a:t>
            </a:r>
          </a:p>
        </p:txBody>
      </p:sp>
      <p:pic>
        <p:nvPicPr>
          <p:cNvPr id="9" name="Picture 8" descr="A close up of text on a whiteboard&#10;&#10;Description automatically generated">
            <a:extLst>
              <a:ext uri="{FF2B5EF4-FFF2-40B4-BE49-F238E27FC236}">
                <a16:creationId xmlns:a16="http://schemas.microsoft.com/office/drawing/2014/main" id="{C3E84D0A-CEE4-4087-B6B9-C9A4B940145C}"/>
              </a:ext>
            </a:extLst>
          </p:cNvPr>
          <p:cNvPicPr>
            <a:picLocks noChangeAspect="1"/>
          </p:cNvPicPr>
          <p:nvPr/>
        </p:nvPicPr>
        <p:blipFill rotWithShape="1">
          <a:blip r:embed="rId5">
            <a:extLst>
              <a:ext uri="{28A0092B-C50C-407E-A947-70E740481C1C}">
                <a14:useLocalDpi xmlns:a14="http://schemas.microsoft.com/office/drawing/2010/main" val="0"/>
              </a:ext>
            </a:extLst>
          </a:blip>
          <a:srcRect l="4728" t="46922" r="62638" b="37399"/>
          <a:stretch/>
        </p:blipFill>
        <p:spPr>
          <a:xfrm>
            <a:off x="8552907" y="7220659"/>
            <a:ext cx="1388104" cy="918599"/>
          </a:xfrm>
          <a:prstGeom prst="rect">
            <a:avLst/>
          </a:prstGeom>
        </p:spPr>
      </p:pic>
      <p:pic>
        <p:nvPicPr>
          <p:cNvPr id="68" name="Content Placeholder 4" descr="A close up of text on a whiteboard&#10;&#10;Description automatically generated">
            <a:extLst>
              <a:ext uri="{FF2B5EF4-FFF2-40B4-BE49-F238E27FC236}">
                <a16:creationId xmlns:a16="http://schemas.microsoft.com/office/drawing/2014/main" id="{A770AC59-53AA-4D26-9359-BDA9337863A5}"/>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50367" t="48601" r="16688" b="37048"/>
          <a:stretch/>
        </p:blipFill>
        <p:spPr>
          <a:xfrm>
            <a:off x="161494" y="7976875"/>
            <a:ext cx="2601249" cy="1560747"/>
          </a:xfrm>
          <a:ln w="19050">
            <a:solidFill>
              <a:schemeClr val="tx1"/>
            </a:solidFill>
          </a:ln>
        </p:spPr>
      </p:pic>
      <p:pic>
        <p:nvPicPr>
          <p:cNvPr id="70" name="Content Placeholder 4" descr="A close up of text on a whiteboard&#10;&#10;Description automatically generated">
            <a:extLst>
              <a:ext uri="{FF2B5EF4-FFF2-40B4-BE49-F238E27FC236}">
                <a16:creationId xmlns:a16="http://schemas.microsoft.com/office/drawing/2014/main" id="{A212933F-E5DC-46F4-81DF-97C3328A1588}"/>
              </a:ext>
            </a:extLst>
          </p:cNvPr>
          <p:cNvPicPr>
            <a:picLocks noChangeAspect="1"/>
          </p:cNvPicPr>
          <p:nvPr/>
        </p:nvPicPr>
        <p:blipFill rotWithShape="1">
          <a:blip r:embed="rId6">
            <a:extLst>
              <a:ext uri="{28A0092B-C50C-407E-A947-70E740481C1C}">
                <a14:useLocalDpi xmlns:a14="http://schemas.microsoft.com/office/drawing/2010/main" val="0"/>
              </a:ext>
            </a:extLst>
          </a:blip>
          <a:srcRect l="47249" t="66707" r="19806" b="19544"/>
          <a:stretch/>
        </p:blipFill>
        <p:spPr>
          <a:xfrm>
            <a:off x="10220094" y="7205752"/>
            <a:ext cx="2197518" cy="1263157"/>
          </a:xfrm>
          <a:prstGeom prst="rect">
            <a:avLst/>
          </a:prstGeom>
        </p:spPr>
      </p:pic>
      <p:cxnSp>
        <p:nvCxnSpPr>
          <p:cNvPr id="66" name="Straight Arrow Connector 65">
            <a:extLst>
              <a:ext uri="{FF2B5EF4-FFF2-40B4-BE49-F238E27FC236}">
                <a16:creationId xmlns:a16="http://schemas.microsoft.com/office/drawing/2014/main" id="{06A5E2D8-100E-4965-AE95-756F7BB02FC1}"/>
              </a:ext>
            </a:extLst>
          </p:cNvPr>
          <p:cNvCxnSpPr>
            <a:cxnSpLocks/>
          </p:cNvCxnSpPr>
          <p:nvPr/>
        </p:nvCxnSpPr>
        <p:spPr>
          <a:xfrm>
            <a:off x="4202518" y="3931742"/>
            <a:ext cx="224516" cy="16017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B2E0A63-8444-467A-8AA9-49FC021873DC}"/>
              </a:ext>
            </a:extLst>
          </p:cNvPr>
          <p:cNvSpPr txBox="1"/>
          <p:nvPr/>
        </p:nvSpPr>
        <p:spPr>
          <a:xfrm>
            <a:off x="3805164" y="4206854"/>
            <a:ext cx="1098835"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78.7 degrees</a:t>
            </a:r>
          </a:p>
        </p:txBody>
      </p:sp>
    </p:spTree>
    <p:extLst>
      <p:ext uri="{BB962C8B-B14F-4D97-AF65-F5344CB8AC3E}">
        <p14:creationId xmlns:p14="http://schemas.microsoft.com/office/powerpoint/2010/main" val="91473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3</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design for the automata.</a:t>
            </a:r>
          </a:p>
          <a:p>
            <a:r>
              <a:rPr lang="en-GB" sz="1200" dirty="0"/>
              <a:t>It would be used in classrooms.</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301158" y="1692753"/>
            <a:ext cx="2145601" cy="1914028"/>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Since there is a need to indicate that the background of the automata is melting ice, I would be painting them accordingly(ice-white, ocean-black). The main visual appeal would be of oak. The grains would be aesthetic.</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6480603" y="1697126"/>
            <a:ext cx="2963152" cy="1902924"/>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Cultural Considerations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UAE has several significant symbols. One of them Is the UAE national tree, the Al Ghaf tree. It stands for stability, peace and adaptability. It is a great symbol to alert the imminent need for stability and peace within the Earth’s ecosystem. The Ghaf tree leaf image would be used in the middle part of the product to add some local familiarity.</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176958" y="3671985"/>
            <a:ext cx="3641279" cy="2901810"/>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MDF is suitable to the use of  oil-based paint as it has a smooth surface. The base of the product would be of plywood as a structurally strong material is required. Beech and oak could have been used, however, the board would be placed at the bottom of the product which would not take much attention. Hence, there is not need to use expensive materials. The next layer from the bottom where the mechanism is place would be held by two oak blocks. Despite the heaviness of the oak, it is needed as otherwise the product may be unstable. Since there is a big space for air, it would be lightweight compared to its size. For the crank handle bit, I would be using beech to ensure it to be hard and tough.</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4520511" y="1688790"/>
            <a:ext cx="1880289" cy="1935485"/>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Sustainability Issues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would use stock material to minimise waste. Also, I would use sustainable materials such as MDF. Durable material is used to increase the lifetime of the product, hence the sustainability</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7127099" y="8054781"/>
            <a:ext cx="2121485" cy="1503984"/>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There is a small gear connected to the crank handle. This is connected to a bigger gear which slows the animation. The animation would fulfil the “engaging” part of the specification.</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8274024" y="3638895"/>
            <a:ext cx="3399483" cy="4367835"/>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Processes and Techniques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First the circular base would be made using a jigsaw. The round edges for the middle would be made by chiselling of the edges and forming a polygonal shape. Then it would be filed and sanded to fit into the premade template(to ensure the circular shape). The outer lining would be cut with a jigsaw from the inside and outside to make a lining feature. The MDF for the ocean part of the scene would be 1.2cm. Half would be glued to the outer lining with PVA glue. The ice part of the scene would be made using the methods I used to create the middle part. Then it would be joined as well. I would drill a little hole with a pillar drill for the middle pieces. One would have a penetrating hole and one would only go half way. Then the dowel and cam would be set up so that the animation works properly. The crank and the handle would be made. The handle could be wood-lathed to add a bit of aesthetics. The moving piece would have a flat follower. To go with the cam. An acrylic sheet would be bag pressed to have the appropriate curve. Appropriate gears would be used to have a suitable length of animation. Lastly, the product would be sanded, finished with paint and finishing oil.</a:t>
            </a:r>
          </a:p>
        </p:txBody>
      </p:sp>
      <p:sp>
        <p:nvSpPr>
          <p:cNvPr id="4" name="Content Placeholder 2">
            <a:extLst>
              <a:ext uri="{FF2B5EF4-FFF2-40B4-BE49-F238E27FC236}">
                <a16:creationId xmlns:a16="http://schemas.microsoft.com/office/drawing/2014/main" id="{8FB53B9D-60A3-41F3-A42C-694774794FDF}"/>
              </a:ext>
            </a:extLst>
          </p:cNvPr>
          <p:cNvSpPr txBox="1">
            <a:spLocks/>
          </p:cNvSpPr>
          <p:nvPr/>
        </p:nvSpPr>
        <p:spPr>
          <a:xfrm>
            <a:off x="172756" y="1692752"/>
            <a:ext cx="2054874" cy="1914028"/>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Budget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As I would be using paint to colour the wood, I would use an MDF for the wood. This is because, it can reduce costs in places where the aesthetic properties of wood is not important. Also, if unnecessary I would not be using expensive wood.</a:t>
            </a:r>
          </a:p>
        </p:txBody>
      </p:sp>
      <p:pic>
        <p:nvPicPr>
          <p:cNvPr id="5" name="Picture 4" descr="A close up of a piece of paper&#10;&#10;Description automatically generated">
            <a:extLst>
              <a:ext uri="{FF2B5EF4-FFF2-40B4-BE49-F238E27FC236}">
                <a16:creationId xmlns:a16="http://schemas.microsoft.com/office/drawing/2014/main" id="{7EEA3D79-BF9B-4D91-81E1-A778CA37C36A}"/>
              </a:ext>
            </a:extLst>
          </p:cNvPr>
          <p:cNvPicPr>
            <a:picLocks noChangeAspect="1"/>
          </p:cNvPicPr>
          <p:nvPr/>
        </p:nvPicPr>
        <p:blipFill rotWithShape="1">
          <a:blip r:embed="rId2">
            <a:extLst>
              <a:ext uri="{28A0092B-C50C-407E-A947-70E740481C1C}">
                <a14:useLocalDpi xmlns:a14="http://schemas.microsoft.com/office/drawing/2010/main" val="0"/>
              </a:ext>
            </a:extLst>
          </a:blip>
          <a:srcRect l="45041" t="76021" r="24245" b="5342"/>
          <a:stretch/>
        </p:blipFill>
        <p:spPr>
          <a:xfrm>
            <a:off x="4459413" y="4221122"/>
            <a:ext cx="2679422" cy="2239272"/>
          </a:xfrm>
          <a:prstGeom prst="rect">
            <a:avLst/>
          </a:prstGeom>
        </p:spPr>
      </p:pic>
      <p:pic>
        <p:nvPicPr>
          <p:cNvPr id="6" name="Picture 5" descr="A close up of text on a whiteboard&#10;&#10;Description automatically generated">
            <a:extLst>
              <a:ext uri="{FF2B5EF4-FFF2-40B4-BE49-F238E27FC236}">
                <a16:creationId xmlns:a16="http://schemas.microsoft.com/office/drawing/2014/main" id="{93966038-47ED-4BAE-A16D-9622EA65B1E1}"/>
              </a:ext>
            </a:extLst>
          </p:cNvPr>
          <p:cNvPicPr>
            <a:picLocks noChangeAspect="1"/>
          </p:cNvPicPr>
          <p:nvPr/>
        </p:nvPicPr>
        <p:blipFill rotWithShape="1">
          <a:blip r:embed="rId3">
            <a:extLst>
              <a:ext uri="{28A0092B-C50C-407E-A947-70E740481C1C}">
                <a14:useLocalDpi xmlns:a14="http://schemas.microsoft.com/office/drawing/2010/main" val="0"/>
              </a:ext>
            </a:extLst>
          </a:blip>
          <a:srcRect l="5847" t="56527" r="68237" b="30465"/>
          <a:stretch/>
        </p:blipFill>
        <p:spPr>
          <a:xfrm>
            <a:off x="2348164" y="6682046"/>
            <a:ext cx="2031089" cy="1404210"/>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227E4AB5-7C68-4F97-A30C-8E90C04906E8}"/>
              </a:ext>
            </a:extLst>
          </p:cNvPr>
          <p:cNvPicPr>
            <a:picLocks noChangeAspect="1"/>
          </p:cNvPicPr>
          <p:nvPr/>
        </p:nvPicPr>
        <p:blipFill rotWithShape="1">
          <a:blip r:embed="rId2">
            <a:extLst>
              <a:ext uri="{28A0092B-C50C-407E-A947-70E740481C1C}">
                <a14:useLocalDpi xmlns:a14="http://schemas.microsoft.com/office/drawing/2010/main" val="0"/>
              </a:ext>
            </a:extLst>
          </a:blip>
          <a:srcRect l="5616" t="58227" r="62709" b="18660"/>
          <a:stretch/>
        </p:blipFill>
        <p:spPr>
          <a:xfrm>
            <a:off x="166679" y="7482135"/>
            <a:ext cx="2032288" cy="2042553"/>
          </a:xfrm>
          <a:prstGeom prst="rect">
            <a:avLst/>
          </a:prstGeom>
        </p:spPr>
      </p:pic>
      <p:pic>
        <p:nvPicPr>
          <p:cNvPr id="10" name="Picture 9" descr="A close up of a plant&#10;&#10;Description automatically generated">
            <a:extLst>
              <a:ext uri="{FF2B5EF4-FFF2-40B4-BE49-F238E27FC236}">
                <a16:creationId xmlns:a16="http://schemas.microsoft.com/office/drawing/2014/main" id="{E933959E-824D-4300-B6CF-DED6A79298ED}"/>
              </a:ext>
            </a:extLst>
          </p:cNvPr>
          <p:cNvPicPr>
            <a:picLocks/>
          </p:cNvPicPr>
          <p:nvPr/>
        </p:nvPicPr>
        <p:blipFill rotWithShape="1">
          <a:blip r:embed="rId4">
            <a:extLst>
              <a:ext uri="{28A0092B-C50C-407E-A947-70E740481C1C}">
                <a14:useLocalDpi xmlns:a14="http://schemas.microsoft.com/office/drawing/2010/main" val="0"/>
              </a:ext>
            </a:extLst>
          </a:blip>
          <a:srcRect l="18126" t="555" r="25078" b="1017"/>
          <a:stretch/>
        </p:blipFill>
        <p:spPr>
          <a:xfrm>
            <a:off x="9662934" y="1689507"/>
            <a:ext cx="1978678" cy="1894389"/>
          </a:xfrm>
          <a:prstGeom prst="rect">
            <a:avLst/>
          </a:prstGeom>
        </p:spPr>
      </p:pic>
      <p:cxnSp>
        <p:nvCxnSpPr>
          <p:cNvPr id="22" name="Straight Arrow Connector 21">
            <a:extLst>
              <a:ext uri="{FF2B5EF4-FFF2-40B4-BE49-F238E27FC236}">
                <a16:creationId xmlns:a16="http://schemas.microsoft.com/office/drawing/2014/main" id="{9834EFED-926F-4FAE-8B90-E13A6289F1B5}"/>
              </a:ext>
            </a:extLst>
          </p:cNvPr>
          <p:cNvCxnSpPr>
            <a:cxnSpLocks/>
          </p:cNvCxnSpPr>
          <p:nvPr/>
        </p:nvCxnSpPr>
        <p:spPr>
          <a:xfrm flipV="1">
            <a:off x="4560077" y="5325762"/>
            <a:ext cx="0" cy="70382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EABB88B-2A12-4EA6-B880-62F658C61632}"/>
              </a:ext>
            </a:extLst>
          </p:cNvPr>
          <p:cNvSpPr txBox="1"/>
          <p:nvPr/>
        </p:nvSpPr>
        <p:spPr>
          <a:xfrm>
            <a:off x="3836747" y="596650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cxnSp>
        <p:nvCxnSpPr>
          <p:cNvPr id="26" name="Straight Arrow Connector 25">
            <a:extLst>
              <a:ext uri="{FF2B5EF4-FFF2-40B4-BE49-F238E27FC236}">
                <a16:creationId xmlns:a16="http://schemas.microsoft.com/office/drawing/2014/main" id="{70285638-6365-4AE0-A95F-6855BAA1F091}"/>
              </a:ext>
            </a:extLst>
          </p:cNvPr>
          <p:cNvCxnSpPr>
            <a:cxnSpLocks/>
          </p:cNvCxnSpPr>
          <p:nvPr/>
        </p:nvCxnSpPr>
        <p:spPr>
          <a:xfrm flipV="1">
            <a:off x="4564629" y="5174925"/>
            <a:ext cx="0" cy="1508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D148869-8060-4793-9712-D5AE87A0C57C}"/>
              </a:ext>
            </a:extLst>
          </p:cNvPr>
          <p:cNvCxnSpPr>
            <a:cxnSpLocks/>
          </p:cNvCxnSpPr>
          <p:nvPr/>
        </p:nvCxnSpPr>
        <p:spPr>
          <a:xfrm flipV="1">
            <a:off x="4556390" y="6044017"/>
            <a:ext cx="0" cy="1508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A5305E7-D9B8-4176-A33F-C457088E6DD2}"/>
              </a:ext>
            </a:extLst>
          </p:cNvPr>
          <p:cNvSpPr txBox="1"/>
          <p:nvPr/>
        </p:nvSpPr>
        <p:spPr>
          <a:xfrm>
            <a:off x="3838180" y="5111843"/>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cxnSp>
        <p:nvCxnSpPr>
          <p:cNvPr id="30" name="Straight Arrow Connector 29">
            <a:extLst>
              <a:ext uri="{FF2B5EF4-FFF2-40B4-BE49-F238E27FC236}">
                <a16:creationId xmlns:a16="http://schemas.microsoft.com/office/drawing/2014/main" id="{C9EDCB42-6521-4E28-99F5-1E8A19F4EA64}"/>
              </a:ext>
            </a:extLst>
          </p:cNvPr>
          <p:cNvCxnSpPr>
            <a:cxnSpLocks/>
          </p:cNvCxnSpPr>
          <p:nvPr/>
        </p:nvCxnSpPr>
        <p:spPr>
          <a:xfrm flipV="1">
            <a:off x="6867181" y="5531225"/>
            <a:ext cx="223866"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A58C6E6-D8BD-4287-B9D7-4BA059901862}"/>
              </a:ext>
            </a:extLst>
          </p:cNvPr>
          <p:cNvSpPr txBox="1"/>
          <p:nvPr/>
        </p:nvSpPr>
        <p:spPr>
          <a:xfrm>
            <a:off x="3836747" y="555115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cxnSp>
        <p:nvCxnSpPr>
          <p:cNvPr id="36" name="Straight Arrow Connector 35">
            <a:extLst>
              <a:ext uri="{FF2B5EF4-FFF2-40B4-BE49-F238E27FC236}">
                <a16:creationId xmlns:a16="http://schemas.microsoft.com/office/drawing/2014/main" id="{4C1BAEFC-A8B0-4A9F-A763-8461B6041837}"/>
              </a:ext>
            </a:extLst>
          </p:cNvPr>
          <p:cNvCxnSpPr>
            <a:cxnSpLocks/>
          </p:cNvCxnSpPr>
          <p:nvPr/>
        </p:nvCxnSpPr>
        <p:spPr>
          <a:xfrm flipV="1">
            <a:off x="6590704" y="4646141"/>
            <a:ext cx="0" cy="27880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8A611-02FA-4975-9353-2B527CDFC00F}"/>
              </a:ext>
            </a:extLst>
          </p:cNvPr>
          <p:cNvCxnSpPr>
            <a:cxnSpLocks/>
          </p:cNvCxnSpPr>
          <p:nvPr/>
        </p:nvCxnSpPr>
        <p:spPr>
          <a:xfrm flipV="1">
            <a:off x="7225017" y="5563514"/>
            <a:ext cx="0" cy="41640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FE7613-8B19-4F1E-B8B8-A52571BA7B18}"/>
              </a:ext>
            </a:extLst>
          </p:cNvPr>
          <p:cNvCxnSpPr>
            <a:cxnSpLocks/>
          </p:cNvCxnSpPr>
          <p:nvPr/>
        </p:nvCxnSpPr>
        <p:spPr>
          <a:xfrm flipH="1">
            <a:off x="4564630" y="6388444"/>
            <a:ext cx="2157446" cy="1016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3C39B16-6C23-4ABE-A5A9-BD6FEDCF12F2}"/>
              </a:ext>
            </a:extLst>
          </p:cNvPr>
          <p:cNvSpPr txBox="1"/>
          <p:nvPr/>
        </p:nvSpPr>
        <p:spPr>
          <a:xfrm>
            <a:off x="3842297" y="490589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0.6cm</a:t>
            </a:r>
          </a:p>
        </p:txBody>
      </p:sp>
      <p:cxnSp>
        <p:nvCxnSpPr>
          <p:cNvPr id="47" name="Straight Arrow Connector 46">
            <a:extLst>
              <a:ext uri="{FF2B5EF4-FFF2-40B4-BE49-F238E27FC236}">
                <a16:creationId xmlns:a16="http://schemas.microsoft.com/office/drawing/2014/main" id="{148E0749-2E26-400E-B3B1-692D461D9C67}"/>
              </a:ext>
            </a:extLst>
          </p:cNvPr>
          <p:cNvCxnSpPr>
            <a:cxnSpLocks/>
          </p:cNvCxnSpPr>
          <p:nvPr/>
        </p:nvCxnSpPr>
        <p:spPr>
          <a:xfrm flipV="1">
            <a:off x="4556388" y="5043114"/>
            <a:ext cx="0" cy="15083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09A6A51-E8A5-4CE3-B4AC-D994C4BC4E3F}"/>
              </a:ext>
            </a:extLst>
          </p:cNvPr>
          <p:cNvSpPr txBox="1"/>
          <p:nvPr/>
        </p:nvSpPr>
        <p:spPr>
          <a:xfrm>
            <a:off x="6615173" y="4662100"/>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5cm</a:t>
            </a:r>
          </a:p>
        </p:txBody>
      </p:sp>
      <p:sp>
        <p:nvSpPr>
          <p:cNvPr id="49" name="TextBox 48">
            <a:extLst>
              <a:ext uri="{FF2B5EF4-FFF2-40B4-BE49-F238E27FC236}">
                <a16:creationId xmlns:a16="http://schemas.microsoft.com/office/drawing/2014/main" id="{4187E238-070A-4997-8A54-42C41D623A2D}"/>
              </a:ext>
            </a:extLst>
          </p:cNvPr>
          <p:cNvSpPr txBox="1"/>
          <p:nvPr/>
        </p:nvSpPr>
        <p:spPr>
          <a:xfrm>
            <a:off x="5497737" y="6405047"/>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15cm</a:t>
            </a:r>
          </a:p>
        </p:txBody>
      </p:sp>
      <p:cxnSp>
        <p:nvCxnSpPr>
          <p:cNvPr id="50" name="Straight Arrow Connector 49">
            <a:extLst>
              <a:ext uri="{FF2B5EF4-FFF2-40B4-BE49-F238E27FC236}">
                <a16:creationId xmlns:a16="http://schemas.microsoft.com/office/drawing/2014/main" id="{608E4AD7-4FF3-4901-A0F6-0F08947FA911}"/>
              </a:ext>
            </a:extLst>
          </p:cNvPr>
          <p:cNvCxnSpPr>
            <a:cxnSpLocks/>
          </p:cNvCxnSpPr>
          <p:nvPr/>
        </p:nvCxnSpPr>
        <p:spPr>
          <a:xfrm flipH="1" flipV="1">
            <a:off x="4572002" y="5041555"/>
            <a:ext cx="172992" cy="1559"/>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9363A1B-B59F-4052-88FD-A2C31916FE1A}"/>
              </a:ext>
            </a:extLst>
          </p:cNvPr>
          <p:cNvSpPr txBox="1"/>
          <p:nvPr/>
        </p:nvSpPr>
        <p:spPr>
          <a:xfrm>
            <a:off x="4317450" y="4687462"/>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1cm</a:t>
            </a:r>
          </a:p>
        </p:txBody>
      </p:sp>
      <p:sp>
        <p:nvSpPr>
          <p:cNvPr id="56" name="TextBox 55">
            <a:extLst>
              <a:ext uri="{FF2B5EF4-FFF2-40B4-BE49-F238E27FC236}">
                <a16:creationId xmlns:a16="http://schemas.microsoft.com/office/drawing/2014/main" id="{646AC80D-1FB5-4295-AAA5-687CCFA9440B}"/>
              </a:ext>
            </a:extLst>
          </p:cNvPr>
          <p:cNvSpPr txBox="1"/>
          <p:nvPr/>
        </p:nvSpPr>
        <p:spPr>
          <a:xfrm>
            <a:off x="5435183" y="4170279"/>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13cm</a:t>
            </a:r>
          </a:p>
        </p:txBody>
      </p:sp>
      <p:cxnSp>
        <p:nvCxnSpPr>
          <p:cNvPr id="57" name="Straight Arrow Connector 56">
            <a:extLst>
              <a:ext uri="{FF2B5EF4-FFF2-40B4-BE49-F238E27FC236}">
                <a16:creationId xmlns:a16="http://schemas.microsoft.com/office/drawing/2014/main" id="{C4C6A366-46FD-4C8C-AE80-A4D0D077FD04}"/>
              </a:ext>
            </a:extLst>
          </p:cNvPr>
          <p:cNvCxnSpPr>
            <a:cxnSpLocks/>
          </p:cNvCxnSpPr>
          <p:nvPr/>
        </p:nvCxnSpPr>
        <p:spPr>
          <a:xfrm flipH="1" flipV="1">
            <a:off x="4886849" y="4389291"/>
            <a:ext cx="1703855" cy="473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425BDEE-670D-4DB7-9C17-61BC03F06F50}"/>
              </a:ext>
            </a:extLst>
          </p:cNvPr>
          <p:cNvSpPr txBox="1"/>
          <p:nvPr/>
        </p:nvSpPr>
        <p:spPr>
          <a:xfrm>
            <a:off x="6779445" y="5248273"/>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4cm</a:t>
            </a:r>
          </a:p>
        </p:txBody>
      </p:sp>
      <p:sp>
        <p:nvSpPr>
          <p:cNvPr id="62" name="TextBox 61">
            <a:extLst>
              <a:ext uri="{FF2B5EF4-FFF2-40B4-BE49-F238E27FC236}">
                <a16:creationId xmlns:a16="http://schemas.microsoft.com/office/drawing/2014/main" id="{E47DB05B-E986-4DA0-89E8-1A3762F5535F}"/>
              </a:ext>
            </a:extLst>
          </p:cNvPr>
          <p:cNvSpPr txBox="1"/>
          <p:nvPr/>
        </p:nvSpPr>
        <p:spPr>
          <a:xfrm>
            <a:off x="7194299" y="5640603"/>
            <a:ext cx="7278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6cm</a:t>
            </a:r>
          </a:p>
        </p:txBody>
      </p:sp>
      <p:sp>
        <p:nvSpPr>
          <p:cNvPr id="65" name="Content Placeholder 2">
            <a:extLst>
              <a:ext uri="{FF2B5EF4-FFF2-40B4-BE49-F238E27FC236}">
                <a16:creationId xmlns:a16="http://schemas.microsoft.com/office/drawing/2014/main" id="{31BE0EAB-6FA6-486C-9E6F-ED2CBDCD9414}"/>
              </a:ext>
            </a:extLst>
          </p:cNvPr>
          <p:cNvSpPr txBox="1">
            <a:spLocks/>
          </p:cNvSpPr>
          <p:nvPr/>
        </p:nvSpPr>
        <p:spPr>
          <a:xfrm>
            <a:off x="5385755" y="8339775"/>
            <a:ext cx="1651632" cy="1222310"/>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Transparent acrylic is used to cover the mechanism of the product. It can act as a protection.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66" name="Content Placeholder 2">
            <a:extLst>
              <a:ext uri="{FF2B5EF4-FFF2-40B4-BE49-F238E27FC236}">
                <a16:creationId xmlns:a16="http://schemas.microsoft.com/office/drawing/2014/main" id="{4E6C6069-9A82-4B78-BCDB-7E21C2DAA69B}"/>
              </a:ext>
            </a:extLst>
          </p:cNvPr>
          <p:cNvSpPr txBox="1">
            <a:spLocks/>
          </p:cNvSpPr>
          <p:nvPr/>
        </p:nvSpPr>
        <p:spPr>
          <a:xfrm>
            <a:off x="5066839" y="6760888"/>
            <a:ext cx="2447631" cy="1061704"/>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When the crank is turned around, it spins the cam and creates an animation representing the melting arctic ice.</a:t>
            </a:r>
          </a:p>
        </p:txBody>
      </p:sp>
      <p:sp>
        <p:nvSpPr>
          <p:cNvPr id="68" name="Content Placeholder 2">
            <a:extLst>
              <a:ext uri="{FF2B5EF4-FFF2-40B4-BE49-F238E27FC236}">
                <a16:creationId xmlns:a16="http://schemas.microsoft.com/office/drawing/2014/main" id="{47BB570F-9D7C-4740-A869-8BBDCF8019F1}"/>
              </a:ext>
            </a:extLst>
          </p:cNvPr>
          <p:cNvSpPr txBox="1">
            <a:spLocks/>
          </p:cNvSpPr>
          <p:nvPr/>
        </p:nvSpPr>
        <p:spPr>
          <a:xfrm>
            <a:off x="3285836" y="8145387"/>
            <a:ext cx="2031088" cy="1413378"/>
          </a:xfrm>
          <a:prstGeom prst="rect">
            <a:avLst/>
          </a:prstGeom>
          <a:ln w="12700">
            <a:solidFill>
              <a:schemeClr val="tx1"/>
            </a:solidFill>
          </a:ln>
        </p:spPr>
        <p:txBody>
          <a:bodyPr vert="horz" lIns="91440" tIns="45720" rIns="91440" bIns="45720" numCol="1" rtlCol="0">
            <a:normAutofit lnSpcReduction="10000"/>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This is the ocean part of the scene. It has floating bits of ice that is a result of global warming. There is a polar bear in threat of life. It conveys the urgency of the situation. </a:t>
            </a:r>
          </a:p>
        </p:txBody>
      </p:sp>
      <p:sp>
        <p:nvSpPr>
          <p:cNvPr id="73" name="TextBox 72">
            <a:extLst>
              <a:ext uri="{FF2B5EF4-FFF2-40B4-BE49-F238E27FC236}">
                <a16:creationId xmlns:a16="http://schemas.microsoft.com/office/drawing/2014/main" id="{4A6852AB-6981-41D1-9291-7FB62541594A}"/>
              </a:ext>
            </a:extLst>
          </p:cNvPr>
          <p:cNvSpPr txBox="1"/>
          <p:nvPr/>
        </p:nvSpPr>
        <p:spPr>
          <a:xfrm>
            <a:off x="2190180" y="8673624"/>
            <a:ext cx="978706"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sym typeface="Wingdings" panose="05000000000000000000" pitchFamily="2" charset="2"/>
              </a:rPr>
              <a:t> Top view</a:t>
            </a:r>
            <a:endParaRPr lang="en-GB" sz="12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B082067B-FCC5-4057-9FA5-5726FFD9C36F}"/>
              </a:ext>
            </a:extLst>
          </p:cNvPr>
          <p:cNvSpPr txBox="1"/>
          <p:nvPr/>
        </p:nvSpPr>
        <p:spPr>
          <a:xfrm>
            <a:off x="1323206" y="6959045"/>
            <a:ext cx="1059068"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sym typeface="Wingdings" panose="05000000000000000000" pitchFamily="2" charset="2"/>
              </a:rPr>
              <a:t>Side view </a:t>
            </a:r>
            <a:endParaRPr lang="en-GB" sz="1200" dirty="0">
              <a:latin typeface="Arial" panose="020B0604020202020204"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42DB9F52-1E2C-41FC-ACF8-189CE7666220}"/>
              </a:ext>
            </a:extLst>
          </p:cNvPr>
          <p:cNvCxnSpPr>
            <a:cxnSpLocks/>
            <a:endCxn id="66" idx="1"/>
          </p:cNvCxnSpPr>
          <p:nvPr/>
        </p:nvCxnSpPr>
        <p:spPr>
          <a:xfrm>
            <a:off x="3645243" y="6898934"/>
            <a:ext cx="1421596" cy="3928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F32151-2823-4A42-9DD7-50A331BEB2AC}"/>
              </a:ext>
            </a:extLst>
          </p:cNvPr>
          <p:cNvCxnSpPr>
            <a:cxnSpLocks/>
            <a:endCxn id="65" idx="0"/>
          </p:cNvCxnSpPr>
          <p:nvPr/>
        </p:nvCxnSpPr>
        <p:spPr>
          <a:xfrm>
            <a:off x="4137102" y="7627434"/>
            <a:ext cx="2074469" cy="712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A21E27F-8BFB-40DF-9F07-96F32297BC58}"/>
              </a:ext>
            </a:extLst>
          </p:cNvPr>
          <p:cNvCxnSpPr>
            <a:cxnSpLocks/>
          </p:cNvCxnSpPr>
          <p:nvPr/>
        </p:nvCxnSpPr>
        <p:spPr>
          <a:xfrm>
            <a:off x="963827" y="8538519"/>
            <a:ext cx="23220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CD2BAD07-EF7B-4C52-A8D8-84190FEBA0A7}"/>
              </a:ext>
            </a:extLst>
          </p:cNvPr>
          <p:cNvCxnSpPr>
            <a:cxnSpLocks/>
          </p:cNvCxnSpPr>
          <p:nvPr/>
        </p:nvCxnSpPr>
        <p:spPr>
          <a:xfrm rot="16200000" flipV="1">
            <a:off x="6087703" y="6241859"/>
            <a:ext cx="2171516" cy="1385705"/>
          </a:xfrm>
          <a:prstGeom prst="bentConnector3">
            <a:avLst>
              <a:gd name="adj1" fmla="val 8117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D8B8EE1-769B-4813-AB26-6F3DB6C0B334}"/>
              </a:ext>
            </a:extLst>
          </p:cNvPr>
          <p:cNvSpPr/>
          <p:nvPr/>
        </p:nvSpPr>
        <p:spPr>
          <a:xfrm>
            <a:off x="9377117" y="8764737"/>
            <a:ext cx="1295654" cy="3870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3EDAE38D-C25C-4FBA-8599-E30B9B14D1C6}"/>
              </a:ext>
            </a:extLst>
          </p:cNvPr>
          <p:cNvSpPr/>
          <p:nvPr/>
        </p:nvSpPr>
        <p:spPr>
          <a:xfrm>
            <a:off x="9377117" y="9151739"/>
            <a:ext cx="1295654" cy="911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8302D806-9451-4F55-A9C9-41DD57CB2CC2}"/>
              </a:ext>
            </a:extLst>
          </p:cNvPr>
          <p:cNvSpPr/>
          <p:nvPr/>
        </p:nvSpPr>
        <p:spPr>
          <a:xfrm>
            <a:off x="9377117" y="8667079"/>
            <a:ext cx="1295654" cy="911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D7710185-FABB-4BE0-91E3-B9595A7C7EA7}"/>
              </a:ext>
            </a:extLst>
          </p:cNvPr>
          <p:cNvSpPr/>
          <p:nvPr/>
        </p:nvSpPr>
        <p:spPr>
          <a:xfrm>
            <a:off x="9528113" y="8327418"/>
            <a:ext cx="991225" cy="333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TextBox 120">
            <a:extLst>
              <a:ext uri="{FF2B5EF4-FFF2-40B4-BE49-F238E27FC236}">
                <a16:creationId xmlns:a16="http://schemas.microsoft.com/office/drawing/2014/main" id="{244003EA-953C-4539-8AB8-DBD92E597044}"/>
              </a:ext>
            </a:extLst>
          </p:cNvPr>
          <p:cNvSpPr txBox="1"/>
          <p:nvPr/>
        </p:nvSpPr>
        <p:spPr>
          <a:xfrm>
            <a:off x="9659784" y="8819737"/>
            <a:ext cx="72788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Middle</a:t>
            </a:r>
          </a:p>
        </p:txBody>
      </p:sp>
      <p:sp>
        <p:nvSpPr>
          <p:cNvPr id="122" name="TextBox 121">
            <a:extLst>
              <a:ext uri="{FF2B5EF4-FFF2-40B4-BE49-F238E27FC236}">
                <a16:creationId xmlns:a16="http://schemas.microsoft.com/office/drawing/2014/main" id="{ADE02E02-8C75-4745-A835-B6CACFAC7B85}"/>
              </a:ext>
            </a:extLst>
          </p:cNvPr>
          <p:cNvSpPr txBox="1"/>
          <p:nvPr/>
        </p:nvSpPr>
        <p:spPr>
          <a:xfrm>
            <a:off x="9659784" y="8382485"/>
            <a:ext cx="72788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Scene</a:t>
            </a:r>
          </a:p>
        </p:txBody>
      </p:sp>
      <p:sp>
        <p:nvSpPr>
          <p:cNvPr id="123" name="TextBox 122">
            <a:extLst>
              <a:ext uri="{FF2B5EF4-FFF2-40B4-BE49-F238E27FC236}">
                <a16:creationId xmlns:a16="http://schemas.microsoft.com/office/drawing/2014/main" id="{15ECB09B-991D-477F-BC91-45279C1504ED}"/>
              </a:ext>
            </a:extLst>
          </p:cNvPr>
          <p:cNvSpPr txBox="1"/>
          <p:nvPr/>
        </p:nvSpPr>
        <p:spPr>
          <a:xfrm>
            <a:off x="10672771" y="9145512"/>
            <a:ext cx="72788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Base</a:t>
            </a:r>
          </a:p>
        </p:txBody>
      </p:sp>
      <p:sp>
        <p:nvSpPr>
          <p:cNvPr id="124" name="TextBox 123">
            <a:extLst>
              <a:ext uri="{FF2B5EF4-FFF2-40B4-BE49-F238E27FC236}">
                <a16:creationId xmlns:a16="http://schemas.microsoft.com/office/drawing/2014/main" id="{098133BC-BA35-429A-ADC7-E04594028EA6}"/>
              </a:ext>
            </a:extLst>
          </p:cNvPr>
          <p:cNvSpPr txBox="1"/>
          <p:nvPr/>
        </p:nvSpPr>
        <p:spPr>
          <a:xfrm>
            <a:off x="10629743" y="8619694"/>
            <a:ext cx="1043768"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Outer lining</a:t>
            </a:r>
          </a:p>
        </p:txBody>
      </p:sp>
      <p:sp>
        <p:nvSpPr>
          <p:cNvPr id="125" name="TextBox 124">
            <a:extLst>
              <a:ext uri="{FF2B5EF4-FFF2-40B4-BE49-F238E27FC236}">
                <a16:creationId xmlns:a16="http://schemas.microsoft.com/office/drawing/2014/main" id="{4CE2A203-9AE2-4575-AB30-7D74731987D2}"/>
              </a:ext>
            </a:extLst>
          </p:cNvPr>
          <p:cNvSpPr txBox="1"/>
          <p:nvPr/>
        </p:nvSpPr>
        <p:spPr>
          <a:xfrm>
            <a:off x="9248584" y="8022885"/>
            <a:ext cx="1371022" cy="276999"/>
          </a:xfrm>
          <a:prstGeom prst="rect">
            <a:avLst/>
          </a:prstGeom>
          <a:noFill/>
        </p:spPr>
        <p:txBody>
          <a:bodyPr wrap="square" rtlCol="0">
            <a:spAutoFit/>
          </a:bodyPr>
          <a:lstStyle/>
          <a:p>
            <a:pPr algn="ctr"/>
            <a:r>
              <a:rPr lang="en-GB" sz="1200" dirty="0">
                <a:latin typeface="Arial" panose="020B0604020202020204" pitchFamily="34" charset="0"/>
                <a:cs typeface="Arial" panose="020B0604020202020204" pitchFamily="34" charset="0"/>
              </a:rPr>
              <a:t>&lt;Simplified view&gt;</a:t>
            </a:r>
          </a:p>
        </p:txBody>
      </p:sp>
    </p:spTree>
    <p:extLst>
      <p:ext uri="{BB962C8B-B14F-4D97-AF65-F5344CB8AC3E}">
        <p14:creationId xmlns:p14="http://schemas.microsoft.com/office/powerpoint/2010/main" val="2023653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A24729-62F0-4886-B846-889F0A6CD1D1}"/>
              </a:ext>
            </a:extLst>
          </p:cNvPr>
          <p:cNvSpPr>
            <a:spLocks noGrp="1"/>
          </p:cNvSpPr>
          <p:nvPr>
            <p:ph type="title"/>
          </p:nvPr>
        </p:nvSpPr>
        <p:spPr>
          <a:xfrm>
            <a:off x="457201" y="512065"/>
            <a:ext cx="11045038" cy="1149468"/>
          </a:xfrm>
        </p:spPr>
        <p:txBody>
          <a:bodyPr/>
          <a:lstStyle/>
          <a:p>
            <a:r>
              <a:rPr lang="en-GB" dirty="0"/>
              <a:t>Design 1 Assessment</a:t>
            </a:r>
          </a:p>
        </p:txBody>
      </p:sp>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6CAAA2A-B0A8-4B9A-9E04-A065287DDF9F}"/>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1 would be assessed using the specification for the classroom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graphicFrame>
        <p:nvGraphicFramePr>
          <p:cNvPr id="2" name="Table 4">
            <a:extLst>
              <a:ext uri="{FF2B5EF4-FFF2-40B4-BE49-F238E27FC236}">
                <a16:creationId xmlns:a16="http://schemas.microsoft.com/office/drawing/2014/main" id="{DCF3D280-C74B-43EE-B4A3-F9C762EC06B0}"/>
              </a:ext>
            </a:extLst>
          </p:cNvPr>
          <p:cNvGraphicFramePr>
            <a:graphicFrameLocks noGrp="1"/>
          </p:cNvGraphicFramePr>
          <p:nvPr>
            <p:extLst>
              <p:ext uri="{D42A27DB-BD31-4B8C-83A1-F6EECF244321}">
                <p14:modId xmlns:p14="http://schemas.microsoft.com/office/powerpoint/2010/main" val="1938762395"/>
              </p:ext>
            </p:extLst>
          </p:nvPr>
        </p:nvGraphicFramePr>
        <p:xfrm>
          <a:off x="157397" y="1768658"/>
          <a:ext cx="12494302" cy="7528560"/>
        </p:xfrm>
        <a:graphic>
          <a:graphicData uri="http://schemas.openxmlformats.org/drawingml/2006/table">
            <a:tbl>
              <a:tblPr firstRow="1" bandRow="1">
                <a:tableStyleId>{5C22544A-7EE6-4342-B048-85BDC9FD1C3A}</a:tableStyleId>
              </a:tblPr>
              <a:tblGrid>
                <a:gridCol w="1625077">
                  <a:extLst>
                    <a:ext uri="{9D8B030D-6E8A-4147-A177-3AD203B41FA5}">
                      <a16:colId xmlns:a16="http://schemas.microsoft.com/office/drawing/2014/main" val="3797390760"/>
                    </a:ext>
                  </a:extLst>
                </a:gridCol>
                <a:gridCol w="4820207">
                  <a:extLst>
                    <a:ext uri="{9D8B030D-6E8A-4147-A177-3AD203B41FA5}">
                      <a16:colId xmlns:a16="http://schemas.microsoft.com/office/drawing/2014/main" val="3647439184"/>
                    </a:ext>
                  </a:extLst>
                </a:gridCol>
                <a:gridCol w="6049018">
                  <a:extLst>
                    <a:ext uri="{9D8B030D-6E8A-4147-A177-3AD203B41FA5}">
                      <a16:colId xmlns:a16="http://schemas.microsoft.com/office/drawing/2014/main" val="2854702613"/>
                    </a:ext>
                  </a:extLst>
                </a:gridCol>
              </a:tblGrid>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(Points: 11)</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loss of aversion and catastrophe was used.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b="0" dirty="0">
                          <a:solidFill>
                            <a:schemeClr val="tx1"/>
                          </a:solidFill>
                          <a:latin typeface="Arial" panose="020B0604020202020204" pitchFamily="34" charset="0"/>
                          <a:cs typeface="Arial" panose="020B0604020202020204" pitchFamily="34" charset="0"/>
                        </a:rPr>
                        <a:t> The design was based on this method.</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The qr code leads the user to a website..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The spinning of the globe is hard without the hand of the user to hold the mainboard in place.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It has the information board.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It is listed on the information board.</a:t>
                      </a:r>
                    </a:p>
                  </a:txBody>
                  <a:tcPr/>
                </a:tc>
                <a:extLst>
                  <a:ext uri="{0D108BD9-81ED-4DB2-BD59-A6C34878D82A}">
                    <a16:rowId xmlns:a16="http://schemas.microsoft.com/office/drawing/2014/main" val="846946789"/>
                  </a:ext>
                </a:extLst>
              </a:tr>
              <a:tr h="53215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(Points: 10)</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be intuitive to interact with</a:t>
                      </a:r>
                      <a:endParaRPr lang="en-GB" sz="1200" dirty="0">
                        <a:solidFill>
                          <a:srgbClr val="0070C0"/>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Therefore I would have to assume that the product is successful at its primary role.</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user would spend quite a bit of time playing around with the globe and reading the text.</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Used in classrooms.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As this product is based on a globe, anyone would know how to use it. It is to spin the globe.</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However, the weight of a 12-year old would be hard for the globe part to withstand with one thin connector.</a:t>
                      </a:r>
                    </a:p>
                  </a:txBody>
                  <a:tcPr/>
                </a:tc>
                <a:extLst>
                  <a:ext uri="{0D108BD9-81ED-4DB2-BD59-A6C34878D82A}">
                    <a16:rowId xmlns:a16="http://schemas.microsoft.com/office/drawing/2014/main" val="1032017710"/>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Form (C) –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design/colours should be gender neutral.</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must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could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could use colours associated with global warming.</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b="0" dirty="0">
                          <a:latin typeface="Arial" panose="020B0604020202020204" pitchFamily="34" charset="0"/>
                          <a:cs typeface="Arial" panose="020B0604020202020204" pitchFamily="34" charset="0"/>
                        </a:rPr>
                        <a:t>No designs or colours were based on a certain gender opinion.</a:t>
                      </a:r>
                      <a:r>
                        <a:rPr lang="en-GB" sz="1200" dirty="0">
                          <a:solidFill>
                            <a:schemeClr val="tx1"/>
                          </a:solidFill>
                          <a:latin typeface="Arial" panose="020B0604020202020204" pitchFamily="34" charset="0"/>
                          <a:cs typeface="Arial" panose="020B0604020202020204" pitchFamily="34" charset="0"/>
                        </a:rPr>
                        <a: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Cultural factors were considered.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It uses the image of the Earth with its melted icecaps.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The ocean part of the globe would be a blue colour.</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Sustainability (D) – (Points: 6)</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durable</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During production, as little waste possible should be produced. </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used should be recyclable</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Packaging should be corn starch packing peanuts</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Oak is a durable material.</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Stock materials would be used and instead of turning a block of timber, it would be made up of small pieces to have less waste.</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The epoxy resin used is not recycled as much.</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Packaging is corn starch packing peanuts.</a:t>
                      </a:r>
                      <a:endParaRPr lang="en-GB" sz="12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3364402"/>
                  </a:ext>
                </a:extLst>
              </a:tr>
              <a:tr h="648451">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(Points: 6)</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Gaps and clearances should fit the user.</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Has a smooth surface and curves for every outer edge.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It is not labour-intensive to spin a globe.</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only gap made is between the globe and the measurement. However, this gap is necessary for the globe to spin with out excess friction.</a:t>
                      </a:r>
                    </a:p>
                  </a:txBody>
                  <a:tcPr/>
                </a:tc>
                <a:extLst>
                  <a:ext uri="{0D108BD9-81ED-4DB2-BD59-A6C34878D82A}">
                    <a16:rowId xmlns:a16="http://schemas.microsoft.com/office/drawing/2014/main" val="808567475"/>
                  </a:ext>
                </a:extLst>
              </a:tr>
              <a:tr h="35662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(Points: 5)</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a:t>
                      </a:r>
                      <a:r>
                        <a:rPr lang="en-GB" sz="1200" b="0" dirty="0">
                          <a:solidFill>
                            <a:srgbClr val="0070C0"/>
                          </a:solidFill>
                          <a:latin typeface="Arial" panose="020B0604020202020204" pitchFamily="34" charset="0"/>
                          <a:cs typeface="Arial" panose="020B0604020202020204" pitchFamily="34" charset="0"/>
                        </a:rPr>
                        <a:t>The product must be under the cost limitations</a:t>
                      </a:r>
                      <a:r>
                        <a:rPr lang="en-GB" sz="1200" b="0" dirty="0">
                          <a:solidFill>
                            <a:schemeClr val="tx1"/>
                          </a:solidFill>
                          <a:latin typeface="Arial" panose="020B0604020202020204" pitchFamily="34" charset="0"/>
                          <a:cs typeface="Arial" panose="020B0604020202020204" pitchFamily="34" charset="0"/>
                        </a:rPr>
                        <a:t>.</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batch produced.</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Is under £600</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Knock-down fitting could be considered as the assembly would be rather simple.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The product can be and will be batch produced with the appropriate jigs/fixtures/templates.</a:t>
                      </a:r>
                    </a:p>
                  </a:txBody>
                  <a:tcPr/>
                </a:tc>
                <a:extLst>
                  <a:ext uri="{0D108BD9-81ED-4DB2-BD59-A6C34878D82A}">
                    <a16:rowId xmlns:a16="http://schemas.microsoft.com/office/drawing/2014/main" val="3765617823"/>
                  </a:ext>
                </a:extLst>
              </a:tr>
              <a:tr h="534590">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(Points: 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should be smaller than of the desk.</a:t>
                      </a:r>
                      <a:endPar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Does not use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is smaller than 18 x 24inches or 45.7cm x 60.96cm</a:t>
                      </a:r>
                    </a:p>
                  </a:txBody>
                  <a:tcPr/>
                </a:tc>
                <a:extLst>
                  <a:ext uri="{0D108BD9-81ED-4DB2-BD59-A6C34878D82A}">
                    <a16:rowId xmlns:a16="http://schemas.microsoft.com/office/drawing/2014/main" val="2521065725"/>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(Points: 9 )</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E6</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The product should be tough</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rgbClr val="FF0000"/>
                          </a:solidFill>
                          <a:latin typeface="Arial" panose="020B0604020202020204" pitchFamily="34" charset="0"/>
                          <a:cs typeface="Arial" panose="020B0604020202020204" pitchFamily="34" charset="0"/>
                        </a:rPr>
                        <a:t>. </a:t>
                      </a:r>
                      <a:r>
                        <a:rPr lang="en-GB" sz="1200" dirty="0">
                          <a:solidFill>
                            <a:schemeClr val="tx1"/>
                          </a:solidFill>
                          <a:latin typeface="Arial" panose="020B0604020202020204" pitchFamily="34" charset="0"/>
                          <a:cs typeface="Arial" panose="020B0604020202020204" pitchFamily="34" charset="0"/>
                        </a:rPr>
                        <a:t>Epoxy resin is not found in the workshop.</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is oak and plywood.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The side measurements of the globe would be made of beech.</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Oak and plywood are strong materials.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The product used heavy materials such as beech and oak. </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Beech is a tough material. Plywood also does not crack or splinter much.</a:t>
                      </a:r>
                    </a:p>
                  </a:txBody>
                  <a:tcPr/>
                </a:tc>
                <a:extLst>
                  <a:ext uri="{0D108BD9-81ED-4DB2-BD59-A6C34878D82A}">
                    <a16:rowId xmlns:a16="http://schemas.microsoft.com/office/drawing/2014/main" val="2345887427"/>
                  </a:ext>
                </a:extLst>
              </a:tr>
            </a:tbl>
          </a:graphicData>
        </a:graphic>
      </p:graphicFrame>
    </p:spTree>
    <p:extLst>
      <p:ext uri="{BB962C8B-B14F-4D97-AF65-F5344CB8AC3E}">
        <p14:creationId xmlns:p14="http://schemas.microsoft.com/office/powerpoint/2010/main" val="4104268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6CAAA2A-B0A8-4B9A-9E04-A065287DDF9F}"/>
              </a:ext>
            </a:extLst>
          </p:cNvPr>
          <p:cNvSpPr/>
          <p:nvPr/>
        </p:nvSpPr>
        <p:spPr>
          <a:xfrm>
            <a:off x="7482469" y="372198"/>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2 would be assessed using the specification for the hallway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sp>
        <p:nvSpPr>
          <p:cNvPr id="6" name="Title 1">
            <a:extLst>
              <a:ext uri="{FF2B5EF4-FFF2-40B4-BE49-F238E27FC236}">
                <a16:creationId xmlns:a16="http://schemas.microsoft.com/office/drawing/2014/main" id="{C9A24729-62F0-4886-B846-889F0A6CD1D1}"/>
              </a:ext>
            </a:extLst>
          </p:cNvPr>
          <p:cNvSpPr>
            <a:spLocks noGrp="1"/>
          </p:cNvSpPr>
          <p:nvPr>
            <p:ph type="title"/>
          </p:nvPr>
        </p:nvSpPr>
        <p:spPr>
          <a:xfrm>
            <a:off x="457201" y="215190"/>
            <a:ext cx="11045038" cy="1149468"/>
          </a:xfrm>
        </p:spPr>
        <p:txBody>
          <a:bodyPr/>
          <a:lstStyle/>
          <a:p>
            <a:r>
              <a:rPr lang="en-GB" dirty="0"/>
              <a:t>Design 2 Assessment</a:t>
            </a:r>
          </a:p>
        </p:txBody>
      </p:sp>
      <p:graphicFrame>
        <p:nvGraphicFramePr>
          <p:cNvPr id="2" name="Table 4">
            <a:extLst>
              <a:ext uri="{FF2B5EF4-FFF2-40B4-BE49-F238E27FC236}">
                <a16:creationId xmlns:a16="http://schemas.microsoft.com/office/drawing/2014/main" id="{DCF3D280-C74B-43EE-B4A3-F9C762EC06B0}"/>
              </a:ext>
            </a:extLst>
          </p:cNvPr>
          <p:cNvGraphicFramePr>
            <a:graphicFrameLocks noGrp="1"/>
          </p:cNvGraphicFramePr>
          <p:nvPr>
            <p:extLst>
              <p:ext uri="{D42A27DB-BD31-4B8C-83A1-F6EECF244321}">
                <p14:modId xmlns:p14="http://schemas.microsoft.com/office/powerpoint/2010/main" val="976691096"/>
              </p:ext>
            </p:extLst>
          </p:nvPr>
        </p:nvGraphicFramePr>
        <p:xfrm>
          <a:off x="153649" y="1449909"/>
          <a:ext cx="12494302" cy="7680960"/>
        </p:xfrm>
        <a:graphic>
          <a:graphicData uri="http://schemas.openxmlformats.org/drawingml/2006/table">
            <a:tbl>
              <a:tblPr firstRow="1" bandRow="1">
                <a:tableStyleId>{5C22544A-7EE6-4342-B048-85BDC9FD1C3A}</a:tableStyleId>
              </a:tblPr>
              <a:tblGrid>
                <a:gridCol w="1625077">
                  <a:extLst>
                    <a:ext uri="{9D8B030D-6E8A-4147-A177-3AD203B41FA5}">
                      <a16:colId xmlns:a16="http://schemas.microsoft.com/office/drawing/2014/main" val="3797390760"/>
                    </a:ext>
                  </a:extLst>
                </a:gridCol>
                <a:gridCol w="4800204">
                  <a:extLst>
                    <a:ext uri="{9D8B030D-6E8A-4147-A177-3AD203B41FA5}">
                      <a16:colId xmlns:a16="http://schemas.microsoft.com/office/drawing/2014/main" val="3647439184"/>
                    </a:ext>
                  </a:extLst>
                </a:gridCol>
                <a:gridCol w="6069021">
                  <a:extLst>
                    <a:ext uri="{9D8B030D-6E8A-4147-A177-3AD203B41FA5}">
                      <a16:colId xmlns:a16="http://schemas.microsoft.com/office/drawing/2014/main" val="2854702613"/>
                    </a:ext>
                  </a:extLst>
                </a:gridCol>
              </a:tblGrid>
              <a:tr h="13505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(Points: 12)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use of numbers, the use of warm colours and time-related wording was used.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The design was based on this method.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It has two flush mount brackets to stabilise from wobbling to either side.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lists them under the first button.</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lists them under the second button.</a:t>
                      </a:r>
                    </a:p>
                  </a:txBody>
                  <a:tcPr/>
                </a:tc>
                <a:extLst>
                  <a:ext uri="{0D108BD9-81ED-4DB2-BD59-A6C34878D82A}">
                    <a16:rowId xmlns:a16="http://schemas.microsoft.com/office/drawing/2014/main" val="846946789"/>
                  </a:ext>
                </a:extLst>
              </a:tr>
              <a:tr h="315531">
                <a:tc>
                  <a:txBody>
                    <a:bodyPr/>
                    <a:lstStyle/>
                    <a:p>
                      <a:pPr>
                        <a:lnSpc>
                          <a:spcPts val="1200"/>
                        </a:lnSpc>
                      </a:pPr>
                      <a:r>
                        <a:rPr lang="en-GB" sz="1200" dirty="0">
                          <a:latin typeface="Arial" panose="020B0604020202020204" pitchFamily="34" charset="0"/>
                          <a:cs typeface="Arial" panose="020B0604020202020204" pitchFamily="34" charset="0"/>
                        </a:rPr>
                        <a:t>User Requirements (B) – (Points: 12)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make users aware of climate emergency</a:t>
                      </a:r>
                      <a:r>
                        <a:rPr lang="en-GB" sz="1200" dirty="0">
                          <a:solidFill>
                            <a:schemeClr val="tx1"/>
                          </a:solidFill>
                          <a:latin typeface="Arial" panose="020B0604020202020204" pitchFamily="34" charset="0"/>
                          <a:cs typeface="Arial" panose="020B0604020202020204" pitchFamily="34" charset="0"/>
                        </a:rPr>
                        <a:t>.</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be intuitive to interact with</a:t>
                      </a:r>
                      <a:endParaRPr lang="en-GB" sz="1200" dirty="0">
                        <a:solidFill>
                          <a:srgbClr val="0070C0"/>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a:t>
                      </a:r>
                      <a:r>
                        <a:rPr lang="en-GB" sz="1200" dirty="0">
                          <a:solidFill>
                            <a:srgbClr val="0070C0"/>
                          </a:solidFill>
                          <a:latin typeface="Arial" panose="020B0604020202020204" pitchFamily="34" charset="0"/>
                          <a:cs typeface="Arial" panose="020B0604020202020204" pitchFamily="34" charset="0"/>
                        </a:rPr>
                        <a:t> Should be able to withstand leaning force.</a:t>
                      </a:r>
                    </a:p>
                    <a:p>
                      <a:pPr>
                        <a:lnSpc>
                          <a:spcPts val="1200"/>
                        </a:lnSpc>
                      </a:pPr>
                      <a:r>
                        <a:rPr lang="en-GB" sz="1200" dirty="0">
                          <a:latin typeface="Arial" panose="020B0604020202020204" pitchFamily="34" charset="0"/>
                          <a:cs typeface="Arial" panose="020B0604020202020204" pitchFamily="34" charset="0"/>
                        </a:rPr>
                        <a:t>.</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Therefore I would have to assume that the product is successful at its primary role.</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feature of a button is tempting not to press as a 12-year old. Furthermore, the red colour encourages action.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Used in hallways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Red buttons would be placed. The role of a button is clear: to press.</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However, the interface part of the product is designed to have a larger surface area in contact with the frame to withstand force of at least 75.7/2(the weight of the upper body) x cos78.7(angle of contact) = 7.4kg</a:t>
                      </a:r>
                    </a:p>
                  </a:txBody>
                  <a:tcPr/>
                </a:tc>
                <a:extLst>
                  <a:ext uri="{0D108BD9-81ED-4DB2-BD59-A6C34878D82A}">
                    <a16:rowId xmlns:a16="http://schemas.microsoft.com/office/drawing/2014/main" val="1032017710"/>
                  </a:ext>
                </a:extLst>
              </a:tr>
              <a:tr h="0">
                <a:tc>
                  <a:txBody>
                    <a:bodyPr/>
                    <a:lstStyle/>
                    <a:p>
                      <a:pPr>
                        <a:lnSpc>
                          <a:spcPts val="1200"/>
                        </a:lnSpc>
                      </a:pPr>
                      <a:r>
                        <a:rPr lang="en-GB" sz="1200" dirty="0">
                          <a:latin typeface="Arial" panose="020B0604020202020204" pitchFamily="34" charset="0"/>
                          <a:cs typeface="Arial" panose="020B0604020202020204" pitchFamily="34" charset="0"/>
                        </a:rPr>
                        <a:t>Form (C) – (Total points: 6)</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design/colours should be gender neutral.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must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could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use colours associated with global warming.</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 </a:t>
                      </a:r>
                      <a:r>
                        <a:rPr lang="en-GB" sz="1200" b="0" dirty="0">
                          <a:latin typeface="Arial" panose="020B0604020202020204" pitchFamily="34" charset="0"/>
                          <a:cs typeface="Arial" panose="020B0604020202020204" pitchFamily="34" charset="0"/>
                        </a:rPr>
                        <a:t>No designs or colours were based on a certain gender opinion.</a:t>
                      </a:r>
                      <a:endParaRPr lang="en-GB" sz="1200" dirty="0">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Cultural factors were considered.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It represents the graphical display of the increasing temperature.</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Sustainability (D) – (Points: 8)</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During production, as little waste possible should be produced.</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Materials used should be recyclable</a:t>
                      </a:r>
                    </a:p>
                    <a:p>
                      <a:pPr>
                        <a:lnSpc>
                          <a:spcPts val="1200"/>
                        </a:lnSpc>
                      </a:pPr>
                      <a:r>
                        <a:rPr lang="en-GB" sz="1200" b="1" dirty="0">
                          <a:latin typeface="Arial" panose="020B0604020202020204" pitchFamily="34" charset="0"/>
                          <a:cs typeface="Arial" panose="020B0604020202020204" pitchFamily="34" charset="0"/>
                        </a:rPr>
                        <a:t>D4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Packaging should be corn starch packing peanuts</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Oak is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The frame is made in a sense to reduce waste.</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All materials used are recyclable.</a:t>
                      </a:r>
                    </a:p>
                    <a:p>
                      <a:pPr>
                        <a:lnSpc>
                          <a:spcPts val="1200"/>
                        </a:lnSpc>
                      </a:pP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Packaging is corn starch packing peanuts.</a:t>
                      </a:r>
                    </a:p>
                  </a:txBody>
                  <a:tcPr/>
                </a:tc>
                <a:extLst>
                  <a:ext uri="{0D108BD9-81ED-4DB2-BD59-A6C34878D82A}">
                    <a16:rowId xmlns:a16="http://schemas.microsoft.com/office/drawing/2014/main" val="1343364402"/>
                  </a:ext>
                </a:extLst>
              </a:tr>
              <a:tr h="545162">
                <a:tc>
                  <a:txBody>
                    <a:bodyPr/>
                    <a:lstStyle/>
                    <a:p>
                      <a:pPr>
                        <a:lnSpc>
                          <a:spcPts val="1200"/>
                        </a:lnSpc>
                      </a:pPr>
                      <a:r>
                        <a:rPr lang="en-GB" sz="1200" dirty="0">
                          <a:latin typeface="Arial" panose="020B0604020202020204" pitchFamily="34" charset="0"/>
                          <a:cs typeface="Arial" panose="020B0604020202020204" pitchFamily="34" charset="0"/>
                        </a:rPr>
                        <a:t>Safety Precautions (E) –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Gaps and clearances should fit the user.</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Awarded as G1 is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Will have the edges of the frame sanded to have a slight curve. The interface would have a bigger curve.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Pressing a button and reading a paragraph of text would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No gaps would be visible to the user.</a:t>
                      </a:r>
                    </a:p>
                  </a:txBody>
                  <a:tcPr/>
                </a:tc>
                <a:extLst>
                  <a:ext uri="{0D108BD9-81ED-4DB2-BD59-A6C34878D82A}">
                    <a16:rowId xmlns:a16="http://schemas.microsoft.com/office/drawing/2014/main" val="808567475"/>
                  </a:ext>
                </a:extLst>
              </a:tr>
              <a:tr h="0">
                <a:tc>
                  <a:txBody>
                    <a:bodyPr/>
                    <a:lstStyle/>
                    <a:p>
                      <a:pPr>
                        <a:lnSpc>
                          <a:spcPts val="1200"/>
                        </a:lnSpc>
                      </a:pPr>
                      <a:r>
                        <a:rPr lang="en-GB" sz="1200" dirty="0">
                          <a:latin typeface="Arial" panose="020B0604020202020204" pitchFamily="34" charset="0"/>
                          <a:cs typeface="Arial" panose="020B0604020202020204" pitchFamily="34" charset="0"/>
                        </a:rPr>
                        <a:t>Scale of Production (F) –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a:t>
                      </a:r>
                      <a:r>
                        <a:rPr lang="en-GB" sz="1200" b="0" dirty="0">
                          <a:solidFill>
                            <a:srgbClr val="0070C0"/>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0070C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batch produced.</a:t>
                      </a:r>
                      <a:endParaRPr lang="en-GB" sz="1200" dirty="0">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total cost is not over £600.</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The electronic components between the world map and the interface makes it hard to be designed as a knock-down fitting. Therefore, it is not required.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The product will be batch produced when making them.</a:t>
                      </a:r>
                    </a:p>
                  </a:txBody>
                  <a:tcPr/>
                </a:tc>
                <a:extLst>
                  <a:ext uri="{0D108BD9-81ED-4DB2-BD59-A6C34878D82A}">
                    <a16:rowId xmlns:a16="http://schemas.microsoft.com/office/drawing/2014/main" val="3765617823"/>
                  </a:ext>
                </a:extLst>
              </a:tr>
              <a:tr h="439602">
                <a:tc>
                  <a:txBody>
                    <a:bodyPr/>
                    <a:lstStyle/>
                    <a:p>
                      <a:pPr>
                        <a:lnSpc>
                          <a:spcPts val="1200"/>
                        </a:lnSpc>
                      </a:pPr>
                      <a:r>
                        <a:rPr lang="en-US" sz="1200"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G) – (Points: 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should be suitable for the demographic based on its anthropometric data</a:t>
                      </a:r>
                    </a:p>
                    <a:p>
                      <a:pPr>
                        <a:lnSpc>
                          <a:spcPts val="1200"/>
                        </a:lnSpc>
                      </a:pPr>
                      <a:r>
                        <a:rPr lang="en-GB" sz="1200" b="1" dirty="0">
                          <a:solidFill>
                            <a:schemeClr val="tx1"/>
                          </a:solidFill>
                          <a:latin typeface="Arial" panose="020B0604020202020204" pitchFamily="34" charset="0"/>
                          <a:cs typeface="Arial" panose="020B0604020202020204" pitchFamily="34" charset="0"/>
                        </a:rPr>
                        <a:t>G2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It could be of a big size</a:t>
                      </a:r>
                      <a:r>
                        <a:rPr lang="en-GB" sz="1200" dirty="0">
                          <a:latin typeface="Arial" panose="020B0604020202020204" pitchFamily="34" charset="0"/>
                          <a:cs typeface="Arial" panose="020B0604020202020204" pitchFamily="34" charset="0"/>
                        </a:rPr>
                        <a:t>.</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It considered the difference of the 95</a:t>
                      </a:r>
                      <a:r>
                        <a:rPr lang="en-GB" sz="1200" baseline="30000" dirty="0">
                          <a:solidFill>
                            <a:schemeClr val="tx1"/>
                          </a:solidFill>
                          <a:latin typeface="Arial" panose="020B0604020202020204" pitchFamily="34" charset="0"/>
                          <a:cs typeface="Arial" panose="020B0604020202020204" pitchFamily="34" charset="0"/>
                        </a:rPr>
                        <a:t>th</a:t>
                      </a:r>
                      <a:r>
                        <a:rPr lang="en-GB" sz="1200" dirty="0">
                          <a:solidFill>
                            <a:schemeClr val="tx1"/>
                          </a:solidFill>
                          <a:latin typeface="Arial" panose="020B0604020202020204" pitchFamily="34" charset="0"/>
                          <a:cs typeface="Arial" panose="020B0604020202020204" pitchFamily="34" charset="0"/>
                        </a:rPr>
                        <a:t> percentile of boys and the 5</a:t>
                      </a:r>
                      <a:r>
                        <a:rPr lang="en-GB" sz="1200" baseline="30000" dirty="0">
                          <a:solidFill>
                            <a:schemeClr val="tx1"/>
                          </a:solidFill>
                          <a:latin typeface="Arial" panose="020B0604020202020204" pitchFamily="34" charset="0"/>
                          <a:cs typeface="Arial" panose="020B0604020202020204" pitchFamily="34" charset="0"/>
                        </a:rPr>
                        <a:t>th</a:t>
                      </a:r>
                      <a:r>
                        <a:rPr lang="en-GB" sz="1200" dirty="0">
                          <a:solidFill>
                            <a:schemeClr val="tx1"/>
                          </a:solidFill>
                          <a:latin typeface="Arial" panose="020B0604020202020204" pitchFamily="34" charset="0"/>
                          <a:cs typeface="Arial" panose="020B0604020202020204" pitchFamily="34" charset="0"/>
                        </a:rPr>
                        <a:t> percentile of girls + 10cm on each top and bottom for a bit of margin. The width is twice the height to keep the image ratio. It would be set at a hight of 155.6cm(average height) – 10cm(eye height). = 145.6cm</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G2</a:t>
                      </a:r>
                      <a:r>
                        <a:rPr lang="en-GB" sz="1200" dirty="0">
                          <a:solidFill>
                            <a:schemeClr val="tx1"/>
                          </a:solidFill>
                          <a:latin typeface="Arial" panose="020B0604020202020204" pitchFamily="34" charset="0"/>
                          <a:cs typeface="Arial" panose="020B0604020202020204" pitchFamily="34" charset="0"/>
                        </a:rPr>
                        <a:t>. It is big enough to be well spotted.</a:t>
                      </a:r>
                    </a:p>
                  </a:txBody>
                  <a:tcPr/>
                </a:tc>
                <a:extLst>
                  <a:ext uri="{0D108BD9-81ED-4DB2-BD59-A6C34878D82A}">
                    <a16:rowId xmlns:a16="http://schemas.microsoft.com/office/drawing/2014/main" val="2521065725"/>
                  </a:ext>
                </a:extLst>
              </a:tr>
              <a:tr h="0">
                <a:tc>
                  <a:txBody>
                    <a:bodyPr/>
                    <a:lstStyle/>
                    <a:p>
                      <a:pPr>
                        <a:lnSpc>
                          <a:spcPts val="1200"/>
                        </a:lnSpc>
                      </a:pPr>
                      <a:r>
                        <a:rPr lang="en-GB" sz="1200" dirty="0">
                          <a:latin typeface="Arial" panose="020B0604020202020204" pitchFamily="34" charset="0"/>
                          <a:cs typeface="Arial" panose="020B0604020202020204" pitchFamily="34" charset="0"/>
                        </a:rPr>
                        <a:t>Material &amp; Component Requirements (H) – (Points: 7)</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strong</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Some electric components would have to bought from outside the workshop.</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of the product is 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It uses beech where there would be a lot of scratches.</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.It uses oak for the outer frame </a:t>
                      </a:r>
                    </a:p>
                  </a:txBody>
                  <a:tcPr/>
                </a:tc>
                <a:extLst>
                  <a:ext uri="{0D108BD9-81ED-4DB2-BD59-A6C34878D82A}">
                    <a16:rowId xmlns:a16="http://schemas.microsoft.com/office/drawing/2014/main" val="2345887427"/>
                  </a:ext>
                </a:extLst>
              </a:tr>
            </a:tbl>
          </a:graphicData>
        </a:graphic>
      </p:graphicFrame>
    </p:spTree>
    <p:extLst>
      <p:ext uri="{BB962C8B-B14F-4D97-AF65-F5344CB8AC3E}">
        <p14:creationId xmlns:p14="http://schemas.microsoft.com/office/powerpoint/2010/main" val="57932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A24729-62F0-4886-B846-889F0A6CD1D1}"/>
              </a:ext>
            </a:extLst>
          </p:cNvPr>
          <p:cNvSpPr>
            <a:spLocks noGrp="1"/>
          </p:cNvSpPr>
          <p:nvPr>
            <p:ph type="title"/>
          </p:nvPr>
        </p:nvSpPr>
        <p:spPr>
          <a:xfrm>
            <a:off x="457201" y="203306"/>
            <a:ext cx="11045038" cy="1149468"/>
          </a:xfrm>
        </p:spPr>
        <p:txBody>
          <a:bodyPr/>
          <a:lstStyle/>
          <a:p>
            <a:r>
              <a:rPr lang="en-GB" dirty="0"/>
              <a:t>Design 3 Assessment</a:t>
            </a:r>
          </a:p>
        </p:txBody>
      </p:sp>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46CAAA2A-B0A8-4B9A-9E04-A065287DDF9F}"/>
              </a:ext>
            </a:extLst>
          </p:cNvPr>
          <p:cNvSpPr/>
          <p:nvPr/>
        </p:nvSpPr>
        <p:spPr>
          <a:xfrm>
            <a:off x="7482469" y="360314"/>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3 would be assessed using the specification for the classroom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graphicFrame>
        <p:nvGraphicFramePr>
          <p:cNvPr id="2" name="Table 4">
            <a:extLst>
              <a:ext uri="{FF2B5EF4-FFF2-40B4-BE49-F238E27FC236}">
                <a16:creationId xmlns:a16="http://schemas.microsoft.com/office/drawing/2014/main" id="{DCF3D280-C74B-43EE-B4A3-F9C762EC06B0}"/>
              </a:ext>
            </a:extLst>
          </p:cNvPr>
          <p:cNvGraphicFramePr>
            <a:graphicFrameLocks noGrp="1"/>
          </p:cNvGraphicFramePr>
          <p:nvPr>
            <p:extLst>
              <p:ext uri="{D42A27DB-BD31-4B8C-83A1-F6EECF244321}">
                <p14:modId xmlns:p14="http://schemas.microsoft.com/office/powerpoint/2010/main" val="2702943623"/>
              </p:ext>
            </p:extLst>
          </p:nvPr>
        </p:nvGraphicFramePr>
        <p:xfrm>
          <a:off x="153649" y="1451889"/>
          <a:ext cx="12494302" cy="7985760"/>
        </p:xfrm>
        <a:graphic>
          <a:graphicData uri="http://schemas.openxmlformats.org/drawingml/2006/table">
            <a:tbl>
              <a:tblPr firstRow="1" bandRow="1">
                <a:tableStyleId>{5C22544A-7EE6-4342-B048-85BDC9FD1C3A}</a:tableStyleId>
              </a:tblPr>
              <a:tblGrid>
                <a:gridCol w="1625077">
                  <a:extLst>
                    <a:ext uri="{9D8B030D-6E8A-4147-A177-3AD203B41FA5}">
                      <a16:colId xmlns:a16="http://schemas.microsoft.com/office/drawing/2014/main" val="3797390760"/>
                    </a:ext>
                  </a:extLst>
                </a:gridCol>
                <a:gridCol w="4930832">
                  <a:extLst>
                    <a:ext uri="{9D8B030D-6E8A-4147-A177-3AD203B41FA5}">
                      <a16:colId xmlns:a16="http://schemas.microsoft.com/office/drawing/2014/main" val="3647439184"/>
                    </a:ext>
                  </a:extLst>
                </a:gridCol>
                <a:gridCol w="5938393">
                  <a:extLst>
                    <a:ext uri="{9D8B030D-6E8A-4147-A177-3AD203B41FA5}">
                      <a16:colId xmlns:a16="http://schemas.microsoft.com/office/drawing/2014/main" val="2854702613"/>
                    </a:ext>
                  </a:extLst>
                </a:gridCol>
              </a:tblGrid>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(Points: 5)</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has used a emphatical figure, however, does not use the methods to convey urgency.</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The design was based on this method.</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a:t>
                      </a:r>
                      <a:r>
                        <a:rPr lang="en-GB" sz="1200" b="0" dirty="0">
                          <a:solidFill>
                            <a:schemeClr val="tx1"/>
                          </a:solidFill>
                          <a:latin typeface="Arial" panose="020B0604020202020204" pitchFamily="34" charset="0"/>
                          <a:cs typeface="Arial" panose="020B0604020202020204" pitchFamily="34" charset="0"/>
                        </a:rPr>
                        <a:t> No link with mobile devices.</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Oak is used for the middle part of the product is to have the centre of mass closer to the ground. Also, there is a bit of weight to hold the product in place. Therefore, the product is more stable.</a:t>
                      </a:r>
                      <a:endParaRPr lang="en-GB" sz="12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46946789"/>
                  </a:ext>
                </a:extLst>
              </a:tr>
              <a:tr h="53215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(Points: 10)</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be intuitive to interact with</a:t>
                      </a:r>
                      <a:endParaRPr lang="en-GB" sz="1200" dirty="0">
                        <a:solidFill>
                          <a:srgbClr val="0070C0"/>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Therefore I would have to assume that the product is successful at its primary role.</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automata creates a movement. Therefore, it successfully draws the user’s attention.</a:t>
                      </a:r>
                      <a:endParaRPr lang="en-GB" sz="1200" b="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Used in classrooms</a:t>
                      </a:r>
                    </a:p>
                    <a:p>
                      <a:pPr>
                        <a:lnSpc>
                          <a:spcPts val="1200"/>
                        </a:lnSpc>
                      </a:pPr>
                      <a:r>
                        <a:rPr lang="en-GB" sz="1200" b="1" dirty="0">
                          <a:solidFill>
                            <a:schemeClr val="tx1"/>
                          </a:solidFill>
                          <a:latin typeface="Arial" panose="020B0604020202020204" pitchFamily="34" charset="0"/>
                          <a:cs typeface="Arial" panose="020B0604020202020204" pitchFamily="34" charset="0"/>
                        </a:rPr>
                        <a:t>B5</a:t>
                      </a:r>
                      <a:r>
                        <a:rPr lang="en-GB" sz="1200" b="0" dirty="0">
                          <a:solidFill>
                            <a:schemeClr val="tx1"/>
                          </a:solidFill>
                          <a:latin typeface="Arial" panose="020B0604020202020204" pitchFamily="34" charset="0"/>
                          <a:cs typeface="Arial" panose="020B0604020202020204" pitchFamily="34" charset="0"/>
                        </a:rPr>
                        <a:t>. The user can obviously see an handle and would turn it around. Hence, it would be intuitive.</a:t>
                      </a:r>
                      <a:endParaRPr lang="en-GB" sz="120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Since this is an assessment of ideas, it cannot be tested. However, the middle is merely an empty space. Therefore, it would be prone to force exerted from above.</a:t>
                      </a:r>
                    </a:p>
                  </a:txBody>
                  <a:tcPr/>
                </a:tc>
                <a:extLst>
                  <a:ext uri="{0D108BD9-81ED-4DB2-BD59-A6C34878D82A}">
                    <a16:rowId xmlns:a16="http://schemas.microsoft.com/office/drawing/2014/main" val="1032017710"/>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Form (C) –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design/colours should be gender neutral.</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must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design could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could use colours associated with global warming.</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C1</a:t>
                      </a:r>
                      <a:r>
                        <a:rPr lang="en-GB" sz="1200" dirty="0">
                          <a:solidFill>
                            <a:schemeClr val="tx1"/>
                          </a:solidFill>
                          <a:latin typeface="Arial" panose="020B0604020202020204" pitchFamily="34" charset="0"/>
                          <a:cs typeface="Arial" panose="020B0604020202020204" pitchFamily="34" charset="0"/>
                        </a:rPr>
                        <a:t>. </a:t>
                      </a:r>
                      <a:r>
                        <a:rPr lang="en-GB" sz="1200" b="0" dirty="0">
                          <a:latin typeface="Arial" panose="020B0604020202020204" pitchFamily="34" charset="0"/>
                          <a:cs typeface="Arial" panose="020B0604020202020204" pitchFamily="34" charset="0"/>
                        </a:rPr>
                        <a:t>No designs or colours were based on a certain gender opinion.</a:t>
                      </a:r>
                      <a:endParaRPr lang="en-GB" sz="1200" dirty="0">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C2</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Cultural factors were considered.</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C3</a:t>
                      </a:r>
                      <a:r>
                        <a:rPr lang="en-GB" sz="1200" dirty="0">
                          <a:solidFill>
                            <a:schemeClr val="tx1"/>
                          </a:solidFill>
                          <a:latin typeface="Arial" panose="020B0604020202020204" pitchFamily="34" charset="0"/>
                          <a:cs typeface="Arial" panose="020B0604020202020204" pitchFamily="34" charset="0"/>
                        </a:rPr>
                        <a:t>. It has the representative image of the melting ice due to the increased global temperature and the impact it has on animal habitats(especially polar bears).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C4</a:t>
                      </a:r>
                      <a:r>
                        <a:rPr lang="en-GB" sz="1200" dirty="0">
                          <a:solidFill>
                            <a:schemeClr val="tx1"/>
                          </a:solidFill>
                          <a:latin typeface="Arial" panose="020B0604020202020204" pitchFamily="34" charset="0"/>
                          <a:cs typeface="Arial" panose="020B0604020202020204" pitchFamily="34" charset="0"/>
                        </a:rPr>
                        <a:t>. Appropriate colours were used to paint the MDF. It has made the scene more impactful.</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Sustainability (D) – (Points: 4)</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durable</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During production, as little waste possible should be produced. </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Materials used should be recyclable</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Packaging should be corn starch packing peanuts</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D1</a:t>
                      </a:r>
                      <a:r>
                        <a:rPr lang="en-GB" sz="1200" dirty="0">
                          <a:solidFill>
                            <a:schemeClr val="tx1"/>
                          </a:solidFill>
                          <a:latin typeface="Arial" panose="020B0604020202020204" pitchFamily="34" charset="0"/>
                          <a:cs typeface="Arial" panose="020B0604020202020204" pitchFamily="34" charset="0"/>
                        </a:rPr>
                        <a:t>. Oak is durable.</a:t>
                      </a:r>
                    </a:p>
                    <a:p>
                      <a:pPr>
                        <a:lnSpc>
                          <a:spcPts val="1200"/>
                        </a:lnSpc>
                      </a:pPr>
                      <a:r>
                        <a:rPr lang="en-GB" sz="1200" b="1" dirty="0">
                          <a:solidFill>
                            <a:schemeClr val="tx1"/>
                          </a:solidFill>
                          <a:latin typeface="Arial" panose="020B0604020202020204" pitchFamily="34" charset="0"/>
                          <a:cs typeface="Arial" panose="020B0604020202020204" pitchFamily="34" charset="0"/>
                        </a:rPr>
                        <a:t>D2</a:t>
                      </a:r>
                      <a:r>
                        <a:rPr lang="en-GB" sz="1200" dirty="0">
                          <a:solidFill>
                            <a:schemeClr val="tx1"/>
                          </a:solidFill>
                          <a:latin typeface="Arial" panose="020B0604020202020204" pitchFamily="34" charset="0"/>
                          <a:cs typeface="Arial" panose="020B0604020202020204" pitchFamily="34" charset="0"/>
                        </a:rPr>
                        <a:t>. A lot of inside cuts are used which produces a lot of waste. The chiselling of the middle wood produces more waste than needed.</a:t>
                      </a:r>
                    </a:p>
                    <a:p>
                      <a:pPr>
                        <a:lnSpc>
                          <a:spcPts val="1200"/>
                        </a:lnSpc>
                      </a:pPr>
                      <a:r>
                        <a:rPr lang="en-GB" sz="1200" b="1" dirty="0">
                          <a:solidFill>
                            <a:schemeClr val="tx1"/>
                          </a:solidFill>
                          <a:latin typeface="Arial" panose="020B0604020202020204" pitchFamily="34" charset="0"/>
                          <a:cs typeface="Arial" panose="020B0604020202020204" pitchFamily="34" charset="0"/>
                        </a:rPr>
                        <a:t>D3</a:t>
                      </a:r>
                      <a:r>
                        <a:rPr lang="en-GB" sz="1200" dirty="0">
                          <a:solidFill>
                            <a:schemeClr val="tx1"/>
                          </a:solidFill>
                          <a:latin typeface="Arial" panose="020B0604020202020204" pitchFamily="34" charset="0"/>
                          <a:cs typeface="Arial" panose="020B0604020202020204" pitchFamily="34" charset="0"/>
                        </a:rPr>
                        <a:t>. Acrylic is not recycled as much</a:t>
                      </a:r>
                    </a:p>
                    <a:p>
                      <a:pPr>
                        <a:lnSpc>
                          <a:spcPts val="1200"/>
                        </a:lnSpc>
                      </a:pPr>
                      <a:r>
                        <a:rPr lang="en-GB" sz="1200" b="1" dirty="0">
                          <a:solidFill>
                            <a:schemeClr val="tx1"/>
                          </a:solidFill>
                          <a:latin typeface="Arial" panose="020B0604020202020204" pitchFamily="34" charset="0"/>
                          <a:cs typeface="Arial" panose="020B0604020202020204" pitchFamily="34" charset="0"/>
                        </a:rPr>
                        <a:t>D4</a:t>
                      </a:r>
                      <a:r>
                        <a:rPr lang="en-GB" sz="1200" dirty="0">
                          <a:solidFill>
                            <a:schemeClr val="tx1"/>
                          </a:solidFill>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Packaging is corn starch packing peanuts.</a:t>
                      </a:r>
                      <a:endParaRPr lang="en-GB" sz="12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3364402"/>
                  </a:ext>
                </a:extLst>
              </a:tr>
              <a:tr h="545162">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(Points: 6)</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0070C0"/>
                          </a:solidFill>
                          <a:latin typeface="Arial" panose="020B0604020202020204" pitchFamily="34" charset="0"/>
                          <a:cs typeface="Arial" panose="020B0604020202020204" pitchFamily="34" charset="0"/>
                        </a:rPr>
                        <a:t>Gaps and clearances should fit the user.</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product is round to reduce corners. The edges would be rounded slightly to make it feel smooth.</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Turning the crank would not be considered as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gap between the middle part and the handle and the </a:t>
                      </a:r>
                    </a:p>
                  </a:txBody>
                  <a:tcPr/>
                </a:tc>
                <a:extLst>
                  <a:ext uri="{0D108BD9-81ED-4DB2-BD59-A6C34878D82A}">
                    <a16:rowId xmlns:a16="http://schemas.microsoft.com/office/drawing/2014/main" val="808567475"/>
                  </a:ext>
                </a:extLst>
              </a:tr>
              <a:tr h="334455">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a:t>
                      </a:r>
                      <a:r>
                        <a:rPr lang="en-GB" sz="1200" b="0" dirty="0">
                          <a:solidFill>
                            <a:srgbClr val="0070C0"/>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If needed, the product should be designed as a knock-down fitting</a:t>
                      </a:r>
                      <a:endParaRPr lang="en-GB" sz="1200" b="1" dirty="0">
                        <a:solidFill>
                          <a:srgbClr val="0070C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batch produced.</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The cost is under £600.</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Does not need to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It can and will be batch produced.</a:t>
                      </a:r>
                    </a:p>
                  </a:txBody>
                  <a:tcPr/>
                </a:tc>
                <a:extLst>
                  <a:ext uri="{0D108BD9-81ED-4DB2-BD59-A6C34878D82A}">
                    <a16:rowId xmlns:a16="http://schemas.microsoft.com/office/drawing/2014/main" val="3765617823"/>
                  </a:ext>
                </a:extLst>
              </a:tr>
              <a:tr h="0">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(Points: 2)</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size should be smaller than of the desk.</a:t>
                      </a:r>
                      <a:endPar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product does not use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is smaller than 18 x 24inches or 45.7cm x 60.96cm</a:t>
                      </a:r>
                    </a:p>
                  </a:txBody>
                  <a:tcPr/>
                </a:tc>
                <a:extLst>
                  <a:ext uri="{0D108BD9-81ED-4DB2-BD59-A6C34878D82A}">
                    <a16:rowId xmlns:a16="http://schemas.microsoft.com/office/drawing/2014/main" val="2521065725"/>
                  </a:ext>
                </a:extLst>
              </a:tr>
              <a:tr h="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(Points: 14)</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E6</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The product should be tough</a:t>
                      </a:r>
                      <a:endParaRPr lang="en-GB" sz="1200" dirty="0">
                        <a:solidFill>
                          <a:srgbClr val="0070C0"/>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All materials are available in the workshop</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materials are MDF and oak.</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b="0" dirty="0">
                          <a:solidFill>
                            <a:schemeClr val="tx1"/>
                          </a:solidFill>
                          <a:latin typeface="Arial" panose="020B0604020202020204" pitchFamily="34" charset="0"/>
                          <a:cs typeface="Arial" panose="020B0604020202020204" pitchFamily="34" charset="0"/>
                        </a:rPr>
                        <a:t>. Oak is a strong wood. Plywood is strong as well.</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E5</a:t>
                      </a:r>
                      <a:r>
                        <a:rPr lang="en-GB" sz="1200" b="0" dirty="0">
                          <a:solidFill>
                            <a:schemeClr val="tx1"/>
                          </a:solidFill>
                          <a:latin typeface="Arial" panose="020B0604020202020204" pitchFamily="34" charset="0"/>
                          <a:cs typeface="Arial" panose="020B0604020202020204" pitchFamily="34" charset="0"/>
                        </a:rPr>
                        <a:t>. Though lightweight material is not used, it has a empty space in the middle which makes the product lightweight.</a:t>
                      </a:r>
                      <a:endParaRPr lang="en-GB" sz="1200"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Beech is a tough material. It is placed where it would have to most bumps.(the sticking out handle is exposed to bumps).</a:t>
                      </a:r>
                    </a:p>
                  </a:txBody>
                  <a:tcPr/>
                </a:tc>
                <a:extLst>
                  <a:ext uri="{0D108BD9-81ED-4DB2-BD59-A6C34878D82A}">
                    <a16:rowId xmlns:a16="http://schemas.microsoft.com/office/drawing/2014/main" val="2345887427"/>
                  </a:ext>
                </a:extLst>
              </a:tr>
            </a:tbl>
          </a:graphicData>
        </a:graphic>
      </p:graphicFrame>
    </p:spTree>
    <p:extLst>
      <p:ext uri="{BB962C8B-B14F-4D97-AF65-F5344CB8AC3E}">
        <p14:creationId xmlns:p14="http://schemas.microsoft.com/office/powerpoint/2010/main" val="879446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Evaluation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According to the specification:</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1: 56/73 </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2: 62/68 </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3: 55/73</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According to the user feedback:</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1: 5/10</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2: 6.5/10 </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3: 8.5/10</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Therefore, the total score is:</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1: 57.5 + 12.5 = 70.0</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2: 68.4 + 16.2 = 84.6</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Design 3: 56.5 + 21.25 = 78.0</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As a result, the second design was the most successful design out of the three.</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Before I develop it further, I will be examining the specification points that my product missed and some ideas that other design ideas were better at.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To meet the specification point for A3, it could use the </a:t>
            </a:r>
            <a:r>
              <a:rPr lang="en-GB" sz="1200" dirty="0">
                <a:solidFill>
                  <a:srgbClr val="00B050"/>
                </a:solidFill>
                <a:latin typeface="Arial" panose="020B0604020202020204" pitchFamily="34" charset="0"/>
                <a:cs typeface="Arial" panose="020B0604020202020204" pitchFamily="34" charset="0"/>
              </a:rPr>
              <a:t>QR code idea feature </a:t>
            </a:r>
            <a:r>
              <a:rPr lang="en-GB" sz="1200" dirty="0">
                <a:latin typeface="Arial" panose="020B0604020202020204" pitchFamily="34" charset="0"/>
                <a:cs typeface="Arial" panose="020B0604020202020204" pitchFamily="34" charset="0"/>
              </a:rPr>
              <a:t>from design 1. For B3, it is possible to </a:t>
            </a:r>
            <a:r>
              <a:rPr lang="en-GB" sz="1200" dirty="0">
                <a:solidFill>
                  <a:srgbClr val="00B050"/>
                </a:solidFill>
                <a:latin typeface="Arial" panose="020B0604020202020204" pitchFamily="34" charset="0"/>
                <a:cs typeface="Arial" panose="020B0604020202020204" pitchFamily="34" charset="0"/>
              </a:rPr>
              <a:t>link a simple game feature to the QR code</a:t>
            </a:r>
            <a:r>
              <a:rPr lang="en-GB" sz="1200" dirty="0">
                <a:latin typeface="Arial" panose="020B0604020202020204" pitchFamily="34" charset="0"/>
                <a:cs typeface="Arial" panose="020B0604020202020204" pitchFamily="34" charset="0"/>
              </a:rPr>
              <a:t>. C4 could be met by having the continents coloured as </a:t>
            </a:r>
            <a:r>
              <a:rPr lang="en-GB" sz="1200" dirty="0">
                <a:solidFill>
                  <a:srgbClr val="00B050"/>
                </a:solidFill>
                <a:latin typeface="Arial" panose="020B0604020202020204" pitchFamily="34" charset="0"/>
                <a:cs typeface="Arial" panose="020B0604020202020204" pitchFamily="34" charset="0"/>
              </a:rPr>
              <a:t>green</a:t>
            </a:r>
            <a:r>
              <a:rPr lang="en-GB" sz="1200" dirty="0">
                <a:latin typeface="Arial" panose="020B0604020202020204" pitchFamily="34" charset="0"/>
                <a:cs typeface="Arial" panose="020B0604020202020204" pitchFamily="34" charset="0"/>
              </a:rPr>
              <a:t>. F2 will be met when the product is designed/modelled. Unfortunately the design of the product involves the use of some electric components that are not available in the workshop. Therefore, I would not be able to meet E1.</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Modification</a:t>
            </a:r>
          </a:p>
          <a:p>
            <a:pPr marL="0" indent="0">
              <a:lnSpc>
                <a:spcPts val="1200"/>
              </a:lnSpc>
              <a:spcBef>
                <a:spcPts val="0"/>
              </a:spcBef>
              <a:spcAft>
                <a:spcPts val="0"/>
              </a:spcAft>
              <a:buNone/>
            </a:pPr>
            <a:endParaRPr lang="en-GB" sz="14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World Map</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Design</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original design was inspired upon certain memories of mine. I was able to find the product version of those memories which are displayed below.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sym typeface="Wingdings" panose="05000000000000000000" pitchFamily="2" charset="2"/>
              </a:rPr>
              <a:t> </a:t>
            </a:r>
            <a:r>
              <a:rPr lang="en-GB" sz="1200" b="1" dirty="0">
                <a:latin typeface="Arial" panose="020B0604020202020204" pitchFamily="34" charset="0"/>
                <a:cs typeface="Arial" panose="020B0604020202020204" pitchFamily="34" charset="0"/>
              </a:rPr>
              <a:t>&lt;Source K&gt;</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&lt;Source K&gt; is an image of the product that I was able to have the most information about. </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According to its manufacturer:</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size of the product is 1100x710x38 mm.</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It is connected to a 110V-240V power supply.</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It uses an AC adaptor.</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Is also battery supplied</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It displays the time of the world’s 24 major cities. (For this, I have looked into other products. Most of them had from 24 major cities in their world maps.)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Other similar products had differences such as: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Analog clocks designs are used as they are common imagery of time.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Just having city names instead of a world map.</a:t>
            </a:r>
          </a:p>
        </p:txBody>
      </p:sp>
      <p:sp>
        <p:nvSpPr>
          <p:cNvPr id="5" name="Rectangle: Rounded Corners 4">
            <a:extLst>
              <a:ext uri="{FF2B5EF4-FFF2-40B4-BE49-F238E27FC236}">
                <a16:creationId xmlns:a16="http://schemas.microsoft.com/office/drawing/2014/main" id="{955B25DC-9E20-411C-A09D-1BDCEF250479}"/>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 this section I would be evaluating the design ideas to choose the base design for the final product. The evaluation process involves specification and user ratings. Then I would modify the previous product.</a:t>
            </a:r>
          </a:p>
        </p:txBody>
      </p:sp>
      <p:graphicFrame>
        <p:nvGraphicFramePr>
          <p:cNvPr id="4" name="Table 5">
            <a:extLst>
              <a:ext uri="{FF2B5EF4-FFF2-40B4-BE49-F238E27FC236}">
                <a16:creationId xmlns:a16="http://schemas.microsoft.com/office/drawing/2014/main" id="{BB7E6223-5201-406E-9BC9-04155BF87603}"/>
              </a:ext>
            </a:extLst>
          </p:cNvPr>
          <p:cNvGraphicFramePr>
            <a:graphicFrameLocks noGrp="1"/>
          </p:cNvGraphicFramePr>
          <p:nvPr>
            <p:extLst>
              <p:ext uri="{D42A27DB-BD31-4B8C-83A1-F6EECF244321}">
                <p14:modId xmlns:p14="http://schemas.microsoft.com/office/powerpoint/2010/main" val="2138557249"/>
              </p:ext>
            </p:extLst>
          </p:nvPr>
        </p:nvGraphicFramePr>
        <p:xfrm>
          <a:off x="457200" y="4912063"/>
          <a:ext cx="5433308" cy="3048000"/>
        </p:xfrm>
        <a:graphic>
          <a:graphicData uri="http://schemas.openxmlformats.org/drawingml/2006/table">
            <a:tbl>
              <a:tblPr firstRow="1" bandRow="1">
                <a:tableStyleId>{5C22544A-7EE6-4342-B048-85BDC9FD1C3A}</a:tableStyleId>
              </a:tblPr>
              <a:tblGrid>
                <a:gridCol w="747131">
                  <a:extLst>
                    <a:ext uri="{9D8B030D-6E8A-4147-A177-3AD203B41FA5}">
                      <a16:colId xmlns:a16="http://schemas.microsoft.com/office/drawing/2014/main" val="605011515"/>
                    </a:ext>
                  </a:extLst>
                </a:gridCol>
                <a:gridCol w="2302853">
                  <a:extLst>
                    <a:ext uri="{9D8B030D-6E8A-4147-A177-3AD203B41FA5}">
                      <a16:colId xmlns:a16="http://schemas.microsoft.com/office/drawing/2014/main" val="1783638542"/>
                    </a:ext>
                  </a:extLst>
                </a:gridCol>
                <a:gridCol w="2383324">
                  <a:extLst>
                    <a:ext uri="{9D8B030D-6E8A-4147-A177-3AD203B41FA5}">
                      <a16:colId xmlns:a16="http://schemas.microsoft.com/office/drawing/2014/main" val="3343914138"/>
                    </a:ext>
                  </a:extLst>
                </a:gridCol>
              </a:tblGrid>
              <a:tr h="0">
                <a:tc>
                  <a:txBody>
                    <a:bodyPr/>
                    <a:lstStyle/>
                    <a:p>
                      <a:endParaRPr lang="en-GB" sz="1100">
                        <a:latin typeface="Arial" panose="020B0604020202020204" pitchFamily="34" charset="0"/>
                        <a:cs typeface="Arial" panose="020B0604020202020204" pitchFamily="34" charset="0"/>
                      </a:endParaRPr>
                    </a:p>
                  </a:txBody>
                  <a:tcPr/>
                </a:tc>
                <a:tc>
                  <a:txBody>
                    <a:bodyPr/>
                    <a:lstStyle/>
                    <a:p>
                      <a:r>
                        <a:rPr lang="en-GB" sz="1100" dirty="0">
                          <a:latin typeface="Arial" panose="020B0604020202020204" pitchFamily="34" charset="0"/>
                          <a:cs typeface="Arial" panose="020B0604020202020204" pitchFamily="34" charset="0"/>
                        </a:rPr>
                        <a:t>WWW</a:t>
                      </a:r>
                    </a:p>
                  </a:txBody>
                  <a:tcPr/>
                </a:tc>
                <a:tc>
                  <a:txBody>
                    <a:bodyPr/>
                    <a:lstStyle/>
                    <a:p>
                      <a:r>
                        <a:rPr lang="en-GB" sz="1100" dirty="0">
                          <a:latin typeface="Arial" panose="020B0604020202020204" pitchFamily="34" charset="0"/>
                          <a:cs typeface="Arial" panose="020B0604020202020204" pitchFamily="34" charset="0"/>
                        </a:rPr>
                        <a:t>What the product failed to do.</a:t>
                      </a:r>
                    </a:p>
                  </a:txBody>
                  <a:tcPr/>
                </a:tc>
                <a:extLst>
                  <a:ext uri="{0D108BD9-81ED-4DB2-BD59-A6C34878D82A}">
                    <a16:rowId xmlns:a16="http://schemas.microsoft.com/office/drawing/2014/main" val="2883071149"/>
                  </a:ext>
                </a:extLst>
              </a:tr>
              <a:tr h="165203">
                <a:tc>
                  <a:txBody>
                    <a:bodyPr/>
                    <a:lstStyle/>
                    <a:p>
                      <a:r>
                        <a:rPr lang="en-GB" sz="1100" dirty="0">
                          <a:latin typeface="Arial" panose="020B0604020202020204" pitchFamily="34" charset="0"/>
                          <a:cs typeface="Arial" panose="020B0604020202020204" pitchFamily="34" charset="0"/>
                        </a:rPr>
                        <a:t>Design 1</a:t>
                      </a:r>
                    </a:p>
                  </a:txBody>
                  <a:tcPr/>
                </a:tc>
                <a:tc>
                  <a:txBody>
                    <a:bodyPr/>
                    <a:lstStyle/>
                    <a:p>
                      <a:r>
                        <a:rPr lang="en-GB" sz="1100" dirty="0">
                          <a:latin typeface="Arial" panose="020B0604020202020204" pitchFamily="34" charset="0"/>
                          <a:cs typeface="Arial" panose="020B0604020202020204" pitchFamily="34" charset="0"/>
                        </a:rPr>
                        <a:t>The use of a QR code.</a:t>
                      </a:r>
                    </a:p>
                  </a:txBody>
                  <a:tcPr/>
                </a:tc>
                <a:tc>
                  <a:txBody>
                    <a:bodyPr/>
                    <a:lstStyle/>
                    <a:p>
                      <a:r>
                        <a:rPr lang="en-GB" sz="1100" dirty="0">
                          <a:latin typeface="Arial" panose="020B0604020202020204" pitchFamily="34" charset="0"/>
                          <a:cs typeface="Arial" panose="020B0604020202020204" pitchFamily="34" charset="0"/>
                        </a:rPr>
                        <a:t>The users did not like the idea of the design and its simple function.</a:t>
                      </a:r>
                    </a:p>
                  </a:txBody>
                  <a:tcPr/>
                </a:tc>
                <a:extLst>
                  <a:ext uri="{0D108BD9-81ED-4DB2-BD59-A6C34878D82A}">
                    <a16:rowId xmlns:a16="http://schemas.microsoft.com/office/drawing/2014/main" val="2807461459"/>
                  </a:ext>
                </a:extLst>
              </a:tr>
              <a:tr h="749315">
                <a:tc>
                  <a:txBody>
                    <a:bodyPr/>
                    <a:lstStyle/>
                    <a:p>
                      <a:r>
                        <a:rPr lang="en-GB" sz="1100" dirty="0">
                          <a:latin typeface="Arial" panose="020B0604020202020204" pitchFamily="34" charset="0"/>
                          <a:cs typeface="Arial" panose="020B0604020202020204" pitchFamily="34" charset="0"/>
                        </a:rPr>
                        <a:t>Design 2</a:t>
                      </a:r>
                    </a:p>
                  </a:txBody>
                  <a:tcPr/>
                </a:tc>
                <a:tc>
                  <a:txBody>
                    <a:bodyPr/>
                    <a:lstStyle/>
                    <a:p>
                      <a:r>
                        <a:rPr lang="en-GB" sz="1100" dirty="0">
                          <a:latin typeface="Arial" panose="020B0604020202020204" pitchFamily="34" charset="0"/>
                          <a:cs typeface="Arial" panose="020B0604020202020204" pitchFamily="34" charset="0"/>
                        </a:rPr>
                        <a:t>The functionality can impress the secondary clients.</a:t>
                      </a:r>
                    </a:p>
                  </a:txBody>
                  <a:tcPr/>
                </a:tc>
                <a:tc>
                  <a:txBody>
                    <a:bodyPr/>
                    <a:lstStyle/>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A3</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The product could be linked with mobile devices.</a:t>
                      </a:r>
                    </a:p>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B3</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The product could be linked with user interests.</a:t>
                      </a:r>
                    </a:p>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C4</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The product could use colours associated with global warming.</a:t>
                      </a:r>
                    </a:p>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F2</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If needed, the product should be designed as a knock-down fitting</a:t>
                      </a:r>
                      <a:endParaRPr lang="en-GB" sz="1100" b="1" dirty="0">
                        <a:solidFill>
                          <a:srgbClr val="FF0000"/>
                        </a:solidFill>
                        <a:latin typeface="Arial" panose="020B0604020202020204" pitchFamily="34" charset="0"/>
                        <a:cs typeface="Arial" panose="020B0604020202020204" pitchFamily="34" charset="0"/>
                      </a:endParaRPr>
                    </a:p>
                    <a:p>
                      <a:pPr>
                        <a:spcBef>
                          <a:spcPts val="0"/>
                        </a:spcBef>
                        <a:spcAft>
                          <a:spcPts val="0"/>
                        </a:spcAft>
                      </a:pPr>
                      <a:r>
                        <a:rPr lang="en-GB" sz="1100" b="1" dirty="0">
                          <a:solidFill>
                            <a:schemeClr val="tx1"/>
                          </a:solidFill>
                          <a:latin typeface="Arial" panose="020B0604020202020204" pitchFamily="34" charset="0"/>
                          <a:cs typeface="Arial" panose="020B0604020202020204" pitchFamily="34" charset="0"/>
                        </a:rPr>
                        <a:t>E1</a:t>
                      </a:r>
                      <a:r>
                        <a:rPr lang="en-GB" sz="1100" dirty="0">
                          <a:solidFill>
                            <a:schemeClr val="tx1"/>
                          </a:solidFill>
                          <a:latin typeface="Arial" panose="020B0604020202020204" pitchFamily="34" charset="0"/>
                          <a:cs typeface="Arial" panose="020B0604020202020204" pitchFamily="34" charset="0"/>
                        </a:rPr>
                        <a:t>. </a:t>
                      </a:r>
                      <a:r>
                        <a:rPr lang="en-GB" sz="1100" dirty="0">
                          <a:solidFill>
                            <a:srgbClr val="FF0000"/>
                          </a:solidFill>
                          <a:latin typeface="Arial" panose="020B0604020202020204" pitchFamily="34" charset="0"/>
                          <a:cs typeface="Arial" panose="020B0604020202020204" pitchFamily="34" charset="0"/>
                        </a:rPr>
                        <a:t>Materials must be available in the workshop</a:t>
                      </a:r>
                    </a:p>
                  </a:txBody>
                  <a:tcPr/>
                </a:tc>
                <a:extLst>
                  <a:ext uri="{0D108BD9-81ED-4DB2-BD59-A6C34878D82A}">
                    <a16:rowId xmlns:a16="http://schemas.microsoft.com/office/drawing/2014/main" val="192302254"/>
                  </a:ext>
                </a:extLst>
              </a:tr>
              <a:tr h="165203">
                <a:tc>
                  <a:txBody>
                    <a:bodyPr/>
                    <a:lstStyle/>
                    <a:p>
                      <a:r>
                        <a:rPr lang="en-GB" sz="1100" dirty="0">
                          <a:latin typeface="Arial" panose="020B0604020202020204" pitchFamily="34" charset="0"/>
                          <a:cs typeface="Arial" panose="020B0604020202020204" pitchFamily="34" charset="0"/>
                        </a:rPr>
                        <a:t>Design 3</a:t>
                      </a:r>
                    </a:p>
                  </a:txBody>
                  <a:tcPr/>
                </a:tc>
                <a:tc>
                  <a:txBody>
                    <a:bodyPr/>
                    <a:lstStyle/>
                    <a:p>
                      <a:r>
                        <a:rPr lang="en-GB" sz="1100" dirty="0">
                          <a:latin typeface="Arial" panose="020B0604020202020204" pitchFamily="34" charset="0"/>
                          <a:cs typeface="Arial" panose="020B0604020202020204" pitchFamily="34" charset="0"/>
                        </a:rPr>
                        <a:t>The users liked the idea of an automata.</a:t>
                      </a:r>
                    </a:p>
                  </a:txBody>
                  <a:tcPr/>
                </a:tc>
                <a:tc>
                  <a:txBody>
                    <a:bodyPr/>
                    <a:lstStyle/>
                    <a:p>
                      <a:r>
                        <a:rPr lang="en-GB" sz="1100" dirty="0">
                          <a:latin typeface="Arial" panose="020B0604020202020204" pitchFamily="34" charset="0"/>
                          <a:cs typeface="Arial" panose="020B0604020202020204" pitchFamily="34" charset="0"/>
                        </a:rPr>
                        <a:t>It did not have a great score in terms of its functionality.</a:t>
                      </a:r>
                    </a:p>
                  </a:txBody>
                  <a:tcPr/>
                </a:tc>
                <a:extLst>
                  <a:ext uri="{0D108BD9-81ED-4DB2-BD59-A6C34878D82A}">
                    <a16:rowId xmlns:a16="http://schemas.microsoft.com/office/drawing/2014/main" val="1920545385"/>
                  </a:ext>
                </a:extLst>
              </a:tr>
            </a:tbl>
          </a:graphicData>
        </a:graphic>
      </p:graphicFrame>
      <p:pic>
        <p:nvPicPr>
          <p:cNvPr id="12" name="Picture 6" descr="Amazon.com: World Time Clock: Home &amp; Kitchen">
            <a:extLst>
              <a:ext uri="{FF2B5EF4-FFF2-40B4-BE49-F238E27FC236}">
                <a16:creationId xmlns:a16="http://schemas.microsoft.com/office/drawing/2014/main" id="{11A07E63-5EE0-4B4A-B649-E65034E49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567" y="5099171"/>
            <a:ext cx="2916433" cy="19254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map&#10;&#10;Description automatically generated">
            <a:extLst>
              <a:ext uri="{FF2B5EF4-FFF2-40B4-BE49-F238E27FC236}">
                <a16:creationId xmlns:a16="http://schemas.microsoft.com/office/drawing/2014/main" id="{4A90BFC3-DC1C-4E16-B7DF-D6F080494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9192" y="3993124"/>
            <a:ext cx="2747338" cy="1989072"/>
          </a:xfrm>
          <a:prstGeom prst="rect">
            <a:avLst/>
          </a:prstGeom>
        </p:spPr>
      </p:pic>
      <p:pic>
        <p:nvPicPr>
          <p:cNvPr id="11" name="Picture 4" descr="Travel World Map Wooden Wall Art – Lifelong Unique">
            <a:extLst>
              <a:ext uri="{FF2B5EF4-FFF2-40B4-BE49-F238E27FC236}">
                <a16:creationId xmlns:a16="http://schemas.microsoft.com/office/drawing/2014/main" id="{095DF562-B1A0-497F-9410-952FDC031E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5" t="3363" r="2127" b="3688"/>
          <a:stretch/>
        </p:blipFill>
        <p:spPr bwMode="auto">
          <a:xfrm>
            <a:off x="5968566" y="2839561"/>
            <a:ext cx="2912568" cy="21927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igital Time Zone Displays, World Clocks, Digital World Clocks or Time Zone  Clocks - Fixed - Style 662">
            <a:extLst>
              <a:ext uri="{FF2B5EF4-FFF2-40B4-BE49-F238E27FC236}">
                <a16:creationId xmlns:a16="http://schemas.microsoft.com/office/drawing/2014/main" id="{8E44CA15-D927-4F39-9B66-0A18514BC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5371" y="2860252"/>
            <a:ext cx="2634923" cy="106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805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DCBBC94-CACC-4465-BA87-C444CD65DBDF}"/>
              </a:ext>
            </a:extLst>
          </p:cNvPr>
          <p:cNvPicPr>
            <a:picLocks noChangeAspect="1"/>
          </p:cNvPicPr>
          <p:nvPr/>
        </p:nvPicPr>
        <p:blipFill rotWithShape="1">
          <a:blip r:embed="rId2"/>
          <a:srcRect l="3880" t="7243" r="4414" b="941"/>
          <a:stretch/>
        </p:blipFill>
        <p:spPr>
          <a:xfrm>
            <a:off x="7547760" y="6821823"/>
            <a:ext cx="2365674" cy="1643137"/>
          </a:xfrm>
          <a:prstGeom prst="rect">
            <a:avLst/>
          </a:prstGeom>
        </p:spPr>
      </p:pic>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Modification</a:t>
            </a:r>
          </a:p>
        </p:txBody>
      </p:sp>
      <p:sp>
        <p:nvSpPr>
          <p:cNvPr id="5" name="Rectangle: Rounded Corners 4">
            <a:extLst>
              <a:ext uri="{FF2B5EF4-FFF2-40B4-BE49-F238E27FC236}">
                <a16:creationId xmlns:a16="http://schemas.microsoft.com/office/drawing/2014/main" id="{62C20B8D-478B-4706-9C71-E8C17A006C7C}"/>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Continuation of the world map modification. Then I would discuss about the interface. </a:t>
            </a:r>
          </a:p>
        </p:txBody>
      </p:sp>
      <p:pic>
        <p:nvPicPr>
          <p:cNvPr id="14" name="Picture 13">
            <a:extLst>
              <a:ext uri="{FF2B5EF4-FFF2-40B4-BE49-F238E27FC236}">
                <a16:creationId xmlns:a16="http://schemas.microsoft.com/office/drawing/2014/main" id="{3AA3E36E-C234-496F-A1B7-BC5524334CCB}"/>
              </a:ext>
            </a:extLst>
          </p:cNvPr>
          <p:cNvPicPr>
            <a:picLocks noChangeAspect="1"/>
          </p:cNvPicPr>
          <p:nvPr/>
        </p:nvPicPr>
        <p:blipFill rotWithShape="1">
          <a:blip r:embed="rId3"/>
          <a:srcRect l="6040" t="8183" r="4976" b="4500"/>
          <a:stretch/>
        </p:blipFill>
        <p:spPr>
          <a:xfrm>
            <a:off x="9913434" y="8050550"/>
            <a:ext cx="1873507" cy="1516318"/>
          </a:xfrm>
          <a:prstGeom prst="rect">
            <a:avLst/>
          </a:prstGeom>
        </p:spPr>
      </p:pic>
      <p:pic>
        <p:nvPicPr>
          <p:cNvPr id="18" name="Picture 17">
            <a:extLst>
              <a:ext uri="{FF2B5EF4-FFF2-40B4-BE49-F238E27FC236}">
                <a16:creationId xmlns:a16="http://schemas.microsoft.com/office/drawing/2014/main" id="{642D4096-AF64-4F65-B1DE-F27BFC0D57DE}"/>
              </a:ext>
            </a:extLst>
          </p:cNvPr>
          <p:cNvPicPr>
            <a:picLocks noChangeAspect="1"/>
          </p:cNvPicPr>
          <p:nvPr/>
        </p:nvPicPr>
        <p:blipFill rotWithShape="1">
          <a:blip r:embed="rId4"/>
          <a:srcRect l="3376" t="3663" r="1886"/>
          <a:stretch/>
        </p:blipFill>
        <p:spPr>
          <a:xfrm>
            <a:off x="6119589" y="7832960"/>
            <a:ext cx="2468062" cy="1712182"/>
          </a:xfrm>
          <a:prstGeom prst="rect">
            <a:avLst/>
          </a:prstGeom>
        </p:spPr>
      </p:pic>
      <p:pic>
        <p:nvPicPr>
          <p:cNvPr id="6" name="Picture 5">
            <a:extLst>
              <a:ext uri="{FF2B5EF4-FFF2-40B4-BE49-F238E27FC236}">
                <a16:creationId xmlns:a16="http://schemas.microsoft.com/office/drawing/2014/main" id="{EC8515E2-EB62-4059-8D30-434A798320F3}"/>
              </a:ext>
            </a:extLst>
          </p:cNvPr>
          <p:cNvPicPr>
            <a:picLocks noChangeAspect="1"/>
          </p:cNvPicPr>
          <p:nvPr/>
        </p:nvPicPr>
        <p:blipFill>
          <a:blip r:embed="rId5"/>
          <a:stretch>
            <a:fillRect/>
          </a:stretch>
        </p:blipFill>
        <p:spPr>
          <a:xfrm>
            <a:off x="992459" y="2949066"/>
            <a:ext cx="4386520" cy="2934169"/>
          </a:xfrm>
          <a:prstGeom prst="rect">
            <a:avLst/>
          </a:prstGeom>
        </p:spPr>
      </p:pic>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2"/>
            <a:ext cx="11045036" cy="7738948"/>
          </a:xfrm>
        </p:spPr>
        <p:txBody>
          <a:bodyPr numCol="2">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research of similar products, I have decided the dimensions for the world map to be </a:t>
            </a:r>
            <a:r>
              <a:rPr lang="en-GB" sz="1200" dirty="0">
                <a:solidFill>
                  <a:srgbClr val="00B050"/>
                </a:solidFill>
                <a:latin typeface="Arial" panose="020B0604020202020204" pitchFamily="34" charset="0"/>
                <a:cs typeface="Arial" panose="020B0604020202020204" pitchFamily="34" charset="0"/>
              </a:rPr>
              <a:t>1200 x 800 mm. </a:t>
            </a:r>
            <a:r>
              <a:rPr lang="en-GB" sz="1200" dirty="0">
                <a:latin typeface="Arial" panose="020B0604020202020204" pitchFamily="34" charset="0"/>
                <a:cs typeface="Arial" panose="020B0604020202020204" pitchFamily="34" charset="0"/>
              </a:rPr>
              <a:t>This is a measurement of based on the </a:t>
            </a:r>
            <a:r>
              <a:rPr lang="en-GB" sz="1200" dirty="0">
                <a:solidFill>
                  <a:srgbClr val="00B050"/>
                </a:solidFill>
                <a:latin typeface="Arial" panose="020B0604020202020204" pitchFamily="34" charset="0"/>
                <a:cs typeface="Arial" panose="020B0604020202020204" pitchFamily="34" charset="0"/>
              </a:rPr>
              <a:t>three-to-two ratio</a:t>
            </a:r>
            <a:r>
              <a:rPr lang="en-GB" sz="1200" dirty="0">
                <a:latin typeface="Arial" panose="020B0604020202020204" pitchFamily="34" charset="0"/>
                <a:cs typeface="Arial" panose="020B0604020202020204" pitchFamily="34" charset="0"/>
              </a:rPr>
              <a:t>(most products had this ratio or something near) with a margin(the frames) on each side.</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front view would be as follows.(numbers are just placeholders for now)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Many similar products had </a:t>
            </a:r>
            <a:r>
              <a:rPr lang="en-GB" sz="1200" dirty="0">
                <a:solidFill>
                  <a:srgbClr val="00B050"/>
                </a:solidFill>
                <a:latin typeface="Arial" panose="020B0604020202020204" pitchFamily="34" charset="0"/>
                <a:cs typeface="Arial" panose="020B0604020202020204" pitchFamily="34" charset="0"/>
              </a:rPr>
              <a:t>24 city names</a:t>
            </a:r>
            <a:r>
              <a:rPr lang="en-GB" sz="1200" dirty="0">
                <a:latin typeface="Arial" panose="020B0604020202020204" pitchFamily="34" charset="0"/>
                <a:cs typeface="Arial" panose="020B0604020202020204" pitchFamily="34" charset="0"/>
              </a:rPr>
              <a:t>. I have used the city names that &lt;Source K&gt; has used. Also, I noticed that &lt;Source K&gt; has used different colours for city names inside and outside of the continents for </a:t>
            </a:r>
            <a:r>
              <a:rPr lang="en-GB" sz="1200" dirty="0">
                <a:solidFill>
                  <a:srgbClr val="00B050"/>
                </a:solidFill>
                <a:latin typeface="Arial" panose="020B0604020202020204" pitchFamily="34" charset="0"/>
                <a:cs typeface="Arial" panose="020B0604020202020204" pitchFamily="34" charset="0"/>
              </a:rPr>
              <a:t>text contrast </a:t>
            </a:r>
            <a:r>
              <a:rPr lang="en-GB" sz="1200" dirty="0">
                <a:latin typeface="Arial" panose="020B0604020202020204" pitchFamily="34" charset="0"/>
                <a:cs typeface="Arial" panose="020B0604020202020204" pitchFamily="34" charset="0"/>
              </a:rPr>
              <a:t>so my product also did the same. Each seven segment display has a width of 52mm and a hight of 19 mm tall. Only the “big” seven segment has a dimension of 96mm wide and 34mm tall. The reason for choosing this size is further discussed in the electronics section.</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 </a:t>
            </a:r>
            <a:r>
              <a:rPr lang="en-GB" sz="1200" dirty="0">
                <a:solidFill>
                  <a:srgbClr val="00B050"/>
                </a:solidFill>
                <a:latin typeface="Arial" panose="020B0604020202020204" pitchFamily="34" charset="0"/>
                <a:cs typeface="Arial" panose="020B0604020202020204" pitchFamily="34" charset="0"/>
              </a:rPr>
              <a:t>“Earth and Thermometer” icon </a:t>
            </a:r>
            <a:r>
              <a:rPr lang="en-GB" sz="1200" dirty="0">
                <a:latin typeface="Arial" panose="020B0604020202020204" pitchFamily="34" charset="0"/>
                <a:cs typeface="Arial" panose="020B0604020202020204" pitchFamily="34" charset="0"/>
              </a:rPr>
              <a:t>was selected as it has many meanings. One is that the seven segment display is the global average temperature(thermometers represent temperature). And the other is that the earth is heating, hence the need to take action. The area below is left for the interface. (The layout may change slightly after choosing an interface design.)</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material would be </a:t>
            </a:r>
            <a:r>
              <a:rPr lang="en-GB" sz="1200" dirty="0">
                <a:solidFill>
                  <a:srgbClr val="00B050"/>
                </a:solidFill>
                <a:latin typeface="Arial" panose="020B0604020202020204" pitchFamily="34" charset="0"/>
                <a:cs typeface="Arial" panose="020B0604020202020204" pitchFamily="34" charset="0"/>
              </a:rPr>
              <a:t>birch-veneered-plywood</a:t>
            </a:r>
            <a:r>
              <a:rPr lang="en-GB" sz="1200" dirty="0">
                <a:latin typeface="Arial" panose="020B0604020202020204" pitchFamily="34" charset="0"/>
                <a:cs typeface="Arial" panose="020B0604020202020204" pitchFamily="34" charset="0"/>
              </a:rPr>
              <a:t>. This is because, plywood is commonly used for furniture panels that need structural strength. Since there is an empty space behind the world map panel, this is surely needed. The resistance to warping, twisting, and cracking  is useful for a large flat board.  Also, the plywood would look no different from natural wood. The </a:t>
            </a:r>
            <a:r>
              <a:rPr lang="en-GB" sz="1200" dirty="0">
                <a:solidFill>
                  <a:srgbClr val="00B050"/>
                </a:solidFill>
                <a:latin typeface="Arial" panose="020B0604020202020204" pitchFamily="34" charset="0"/>
                <a:cs typeface="Arial" panose="020B0604020202020204" pitchFamily="34" charset="0"/>
              </a:rPr>
              <a:t>thickness would be of 6mm </a:t>
            </a:r>
            <a:r>
              <a:rPr lang="en-GB" sz="1200" dirty="0">
                <a:latin typeface="Arial" panose="020B0604020202020204" pitchFamily="34" charset="0"/>
                <a:cs typeface="Arial" panose="020B0604020202020204" pitchFamily="34" charset="0"/>
              </a:rPr>
              <a:t>due to the availability in stock material and material strength.</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Backboard</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backboard would be made of </a:t>
            </a:r>
            <a:r>
              <a:rPr lang="en-GB" sz="1200" dirty="0">
                <a:solidFill>
                  <a:srgbClr val="00B050"/>
                </a:solidFill>
                <a:latin typeface="Arial" panose="020B0604020202020204" pitchFamily="34" charset="0"/>
                <a:cs typeface="Arial" panose="020B0604020202020204" pitchFamily="34" charset="0"/>
              </a:rPr>
              <a:t>MDF of 4mm thickness</a:t>
            </a:r>
            <a:r>
              <a:rPr lang="en-GB" sz="1200" dirty="0">
                <a:latin typeface="Arial" panose="020B0604020202020204" pitchFamily="34" charset="0"/>
                <a:cs typeface="Arial" panose="020B0604020202020204" pitchFamily="34" charset="0"/>
              </a:rPr>
              <a:t>. This thickness was chosen as it is the thinnest possible considering the stability. It will be made of MDF as the backboard will not be seen to the users. It will be fixed in place as shown in the drawing in Design 2.</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Interface</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Features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Red button * 2</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product would have two different modes that would be triggered by each button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Informative text</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Text related to the current climate emergency situation would be written in relation to the temperature change shown in the seven segment displays.</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text would be engraved on the wood using a laser cutter. Then using a stencil pen, the engraved part would be darkened in order for it to be more easily read.</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An Arabic translation would be made ensuring the readability of the local population.</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translation would be different for different countries.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QR code</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A QR code to trigger the “I want to scan this” urge from my target users.</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This would redirect the users to a website that has a minigame that would increase the awareness of climate emergency.</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Angled interface</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interface would be angled to a certain extent to provide a better user experience. (more comfortable for the neck)</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Designs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Some of the possible designs for the interface are displayed below.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		     </a:t>
            </a:r>
            <a:r>
              <a:rPr lang="en-GB" sz="1200" b="1" dirty="0">
                <a:latin typeface="Arial" panose="020B0604020202020204" pitchFamily="34" charset="0"/>
                <a:cs typeface="Arial" panose="020B0604020202020204" pitchFamily="34" charset="0"/>
              </a:rPr>
              <a:t>&lt;Source L&gt;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			</a:t>
            </a:r>
            <a:r>
              <a:rPr lang="en-GB" sz="1200" b="1" dirty="0">
                <a:latin typeface="Arial" panose="020B0604020202020204" pitchFamily="34" charset="0"/>
                <a:cs typeface="Arial" panose="020B0604020202020204" pitchFamily="34" charset="0"/>
              </a:rPr>
              <a:t>      &lt;Source N&gt;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	   &lt;Source M&gt;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5759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Frame</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Joint</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Some joints used when making frames are: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Mitre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Dowel mitre		Half-lap mitre</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Splined mitre  		  Keyed mitre</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Secret dovetail mitre</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 mitre joint is commonly used for frames as it does not show the end grains and can be more aesthetically appealing. However, the mitre joint is just a butt joint in a 45 degree angle. Therefore, it does not have much strength. As a result, the other types of mitre joints could be considered. A dowel mitre can be preferrable as it does not show the any difference from the mitre joint especially from the side. This is important as the hallway traffic would come from both ends of the hall and would be able to spot them easily. The half-lap mitre has an increased surface area of where the PVA glue would be applied. Hence being a stronger joint. This joint would have a section with noticeable colour change circled in red. However, this problem could be solved if this part goes on the top and bottom of the product where it would not be easily seen as shown below.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splined mitre and the keyed mitre can both be seen from the sides so it would not be considered.</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One important point is that the flush mount brackets would be attached on the top of the frame. Therefore, the rest of the frame, world map board and the interface acts as weight. Instead of fully relying on PVA glue, it could be better to make an interlocking joint.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Despite all the thought processes that led me up to here, I decided to use a normal </a:t>
            </a:r>
            <a:r>
              <a:rPr lang="en-GB" sz="1200" dirty="0">
                <a:solidFill>
                  <a:srgbClr val="00B050"/>
                </a:solidFill>
                <a:latin typeface="Arial" panose="020B0604020202020204" pitchFamily="34" charset="0"/>
                <a:cs typeface="Arial" panose="020B0604020202020204" pitchFamily="34" charset="0"/>
              </a:rPr>
              <a:t>mitre joint</a:t>
            </a:r>
            <a:r>
              <a:rPr lang="en-GB" sz="1200" dirty="0">
                <a:latin typeface="Arial" panose="020B0604020202020204" pitchFamily="34" charset="0"/>
                <a:cs typeface="Arial" panose="020B0604020202020204" pitchFamily="34" charset="0"/>
              </a:rPr>
              <a:t>. However, this would have a </a:t>
            </a:r>
            <a:r>
              <a:rPr lang="en-GB" sz="1200" dirty="0">
                <a:solidFill>
                  <a:srgbClr val="00B050"/>
                </a:solidFill>
                <a:latin typeface="Arial" panose="020B0604020202020204" pitchFamily="34" charset="0"/>
                <a:cs typeface="Arial" panose="020B0604020202020204" pitchFamily="34" charset="0"/>
              </a:rPr>
              <a:t>tongue-and groove</a:t>
            </a:r>
            <a:r>
              <a:rPr lang="en-GB" sz="1200" dirty="0">
                <a:latin typeface="Arial" panose="020B0604020202020204" pitchFamily="34" charset="0"/>
                <a:cs typeface="Arial" panose="020B0604020202020204" pitchFamily="34" charset="0"/>
              </a:rPr>
              <a:t>-like joint with the world map as shown below.</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will increase the contact area of PVA glue significantly. Also, the groove would add more structural support. This idea can not be used with the other types of mitre joints as it would be worse to make several cuts in a small area.</a:t>
            </a:r>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Modification</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 this page I will choose a type of joint that I would be using for the outer frame of the product.</a:t>
            </a:r>
          </a:p>
        </p:txBody>
      </p:sp>
      <p:pic>
        <p:nvPicPr>
          <p:cNvPr id="8" name="Picture 7" descr="A picture containing diagram&#10;&#10;Description automatically generated">
            <a:extLst>
              <a:ext uri="{FF2B5EF4-FFF2-40B4-BE49-F238E27FC236}">
                <a16:creationId xmlns:a16="http://schemas.microsoft.com/office/drawing/2014/main" id="{16C622D3-499B-4DA4-A5F4-33C61613C055}"/>
              </a:ext>
            </a:extLst>
          </p:cNvPr>
          <p:cNvPicPr>
            <a:picLocks noChangeAspect="1"/>
          </p:cNvPicPr>
          <p:nvPr/>
        </p:nvPicPr>
        <p:blipFill rotWithShape="1">
          <a:blip r:embed="rId2">
            <a:extLst>
              <a:ext uri="{28A0092B-C50C-407E-A947-70E740481C1C}">
                <a14:useLocalDpi xmlns:a14="http://schemas.microsoft.com/office/drawing/2010/main" val="0"/>
              </a:ext>
            </a:extLst>
          </a:blip>
          <a:srcRect t="50344"/>
          <a:stretch/>
        </p:blipFill>
        <p:spPr>
          <a:xfrm>
            <a:off x="3147056" y="5638670"/>
            <a:ext cx="2577412" cy="1791780"/>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904232BE-FAA1-4471-9BB9-651147B5026F}"/>
              </a:ext>
            </a:extLst>
          </p:cNvPr>
          <p:cNvPicPr>
            <a:picLocks noChangeAspect="1"/>
          </p:cNvPicPr>
          <p:nvPr/>
        </p:nvPicPr>
        <p:blipFill rotWithShape="1">
          <a:blip r:embed="rId2">
            <a:extLst>
              <a:ext uri="{28A0092B-C50C-407E-A947-70E740481C1C}">
                <a14:useLocalDpi xmlns:a14="http://schemas.microsoft.com/office/drawing/2010/main" val="0"/>
              </a:ext>
            </a:extLst>
          </a:blip>
          <a:srcRect b="57246"/>
          <a:stretch/>
        </p:blipFill>
        <p:spPr>
          <a:xfrm>
            <a:off x="473717" y="5638670"/>
            <a:ext cx="2577411" cy="1542715"/>
          </a:xfrm>
          <a:prstGeom prst="rect">
            <a:avLst/>
          </a:prstGeom>
        </p:spPr>
      </p:pic>
      <p:pic>
        <p:nvPicPr>
          <p:cNvPr id="12" name="Picture 2" descr="Strong joints to use when making custom frames - Woodworking Stack Exchange">
            <a:extLst>
              <a:ext uri="{FF2B5EF4-FFF2-40B4-BE49-F238E27FC236}">
                <a16:creationId xmlns:a16="http://schemas.microsoft.com/office/drawing/2014/main" id="{03C67AA5-074C-4517-A634-C35FC1E6B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773" y="2777271"/>
            <a:ext cx="1856678" cy="24755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drawing of a person&#10;&#10;Description automatically generated">
            <a:extLst>
              <a:ext uri="{FF2B5EF4-FFF2-40B4-BE49-F238E27FC236}">
                <a16:creationId xmlns:a16="http://schemas.microsoft.com/office/drawing/2014/main" id="{D13389AB-0978-46E2-9CD7-944D691366F9}"/>
              </a:ext>
            </a:extLst>
          </p:cNvPr>
          <p:cNvPicPr>
            <a:picLocks noChangeAspect="1"/>
          </p:cNvPicPr>
          <p:nvPr/>
        </p:nvPicPr>
        <p:blipFill rotWithShape="1">
          <a:blip r:embed="rId4">
            <a:extLst>
              <a:ext uri="{28A0092B-C50C-407E-A947-70E740481C1C}">
                <a14:useLocalDpi xmlns:a14="http://schemas.microsoft.com/office/drawing/2010/main" val="0"/>
              </a:ext>
            </a:extLst>
          </a:blip>
          <a:srcRect l="10260" r="7794"/>
          <a:stretch/>
        </p:blipFill>
        <p:spPr>
          <a:xfrm>
            <a:off x="657261" y="7656320"/>
            <a:ext cx="1693469" cy="1320817"/>
          </a:xfrm>
          <a:prstGeom prst="rect">
            <a:avLst/>
          </a:prstGeom>
        </p:spPr>
      </p:pic>
      <p:pic>
        <p:nvPicPr>
          <p:cNvPr id="18" name="Picture 17" descr="A picture containing person, standing&#10;&#10;Description automatically generated">
            <a:extLst>
              <a:ext uri="{FF2B5EF4-FFF2-40B4-BE49-F238E27FC236}">
                <a16:creationId xmlns:a16="http://schemas.microsoft.com/office/drawing/2014/main" id="{25EB925D-6B4D-46E6-A143-EF9E0BAAED5A}"/>
              </a:ext>
            </a:extLst>
          </p:cNvPr>
          <p:cNvPicPr>
            <a:picLocks noChangeAspect="1"/>
          </p:cNvPicPr>
          <p:nvPr/>
        </p:nvPicPr>
        <p:blipFill rotWithShape="1">
          <a:blip r:embed="rId5">
            <a:extLst>
              <a:ext uri="{28A0092B-C50C-407E-A947-70E740481C1C}">
                <a14:useLocalDpi xmlns:a14="http://schemas.microsoft.com/office/drawing/2010/main" val="0"/>
              </a:ext>
            </a:extLst>
          </a:blip>
          <a:srcRect l="39338" t="4007" r="27455" b="54530"/>
          <a:stretch/>
        </p:blipFill>
        <p:spPr>
          <a:xfrm rot="16200000">
            <a:off x="3390363" y="6884951"/>
            <a:ext cx="1631497" cy="2804055"/>
          </a:xfrm>
          <a:prstGeom prst="rect">
            <a:avLst/>
          </a:prstGeom>
        </p:spPr>
      </p:pic>
      <p:pic>
        <p:nvPicPr>
          <p:cNvPr id="2050" name="Picture 2" descr="Mitered woodworking joints | Woodworking joints, Woodworking, Woodworking  joinery">
            <a:extLst>
              <a:ext uri="{FF2B5EF4-FFF2-40B4-BE49-F238E27FC236}">
                <a16:creationId xmlns:a16="http://schemas.microsoft.com/office/drawing/2014/main" id="{E37F64E8-6F9A-47F7-92C9-536109FC0A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469" y="2648735"/>
            <a:ext cx="2490587" cy="139971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555E4BB0-F032-4A75-85CD-5E0C2C0EDEA7}"/>
              </a:ext>
            </a:extLst>
          </p:cNvPr>
          <p:cNvSpPr/>
          <p:nvPr/>
        </p:nvSpPr>
        <p:spPr>
          <a:xfrm>
            <a:off x="3862284" y="7609458"/>
            <a:ext cx="606391" cy="47033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D4307B9E-0AC1-43FD-932F-D44B1B650984}"/>
              </a:ext>
            </a:extLst>
          </p:cNvPr>
          <p:cNvPicPr>
            <a:picLocks noChangeAspect="1"/>
          </p:cNvPicPr>
          <p:nvPr/>
        </p:nvPicPr>
        <p:blipFill>
          <a:blip r:embed="rId7"/>
          <a:stretch>
            <a:fillRect/>
          </a:stretch>
        </p:blipFill>
        <p:spPr>
          <a:xfrm rot="10800000">
            <a:off x="7291441" y="5656624"/>
            <a:ext cx="2706075" cy="2255699"/>
          </a:xfrm>
          <a:prstGeom prst="rect">
            <a:avLst/>
          </a:prstGeom>
        </p:spPr>
      </p:pic>
    </p:spTree>
    <p:extLst>
      <p:ext uri="{BB962C8B-B14F-4D97-AF65-F5344CB8AC3E}">
        <p14:creationId xmlns:p14="http://schemas.microsoft.com/office/powerpoint/2010/main" val="296937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Modification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Design</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For the shape of the frame, I could have different shapes for decorative purposes. I could possibly use mouldings. However, there were not any mouldings with the appropriate thickness. Also, shapes that “stick out” from the base form as shown in Source O would have to be manufactured by removing material which increases wood waste. Therefore, it would not be a preferred method.</a:t>
            </a:r>
          </a:p>
          <a:p>
            <a:pPr marL="0" indent="0">
              <a:lnSpc>
                <a:spcPts val="1200"/>
              </a:lnSpc>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&lt;Source O&gt;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Overall</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information above I will be making modifications on my design idea’s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board size would be 1200 x 800 mm with a 3cm margin on every side.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 QR code that redirects the user to a mini game website related to the climate emergency.</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continents would be in dark green.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 would be using 24 city names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 might as well add a thermometer figure to indicate that the display handles temperature values.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3D Modelling</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design idea so far, I have modelled a 3d model of the product.</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 had to make it using SketchUp software (I was not able to access Solidworks due to the corona pandemic)</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have modelled a few design ideas to see if it would have the expected/desirable outcome.&lt;CONSIDER REWRITING&gt;</a:t>
            </a:r>
          </a:p>
        </p:txBody>
      </p:sp>
      <p:pic>
        <p:nvPicPr>
          <p:cNvPr id="4" name="Picture 3">
            <a:extLst>
              <a:ext uri="{FF2B5EF4-FFF2-40B4-BE49-F238E27FC236}">
                <a16:creationId xmlns:a16="http://schemas.microsoft.com/office/drawing/2014/main" id="{364A3486-54B9-461E-8411-2FEB143C70CF}"/>
              </a:ext>
            </a:extLst>
          </p:cNvPr>
          <p:cNvPicPr>
            <a:picLocks noChangeAspect="1"/>
          </p:cNvPicPr>
          <p:nvPr/>
        </p:nvPicPr>
        <p:blipFill>
          <a:blip r:embed="rId2"/>
          <a:stretch>
            <a:fillRect/>
          </a:stretch>
        </p:blipFill>
        <p:spPr>
          <a:xfrm>
            <a:off x="6726850" y="2760912"/>
            <a:ext cx="3736356" cy="2614420"/>
          </a:xfrm>
          <a:prstGeom prst="rect">
            <a:avLst/>
          </a:prstGeom>
        </p:spPr>
      </p:pic>
      <p:pic>
        <p:nvPicPr>
          <p:cNvPr id="8" name="Picture 7" descr="A picture containing sitting, clock, old, table&#10;&#10;Description automatically generated">
            <a:extLst>
              <a:ext uri="{FF2B5EF4-FFF2-40B4-BE49-F238E27FC236}">
                <a16:creationId xmlns:a16="http://schemas.microsoft.com/office/drawing/2014/main" id="{0BCBA2DF-1FDF-48B7-AF42-698488585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71019" y="2975012"/>
            <a:ext cx="1792175" cy="2419815"/>
          </a:xfrm>
          <a:prstGeom prst="rect">
            <a:avLst/>
          </a:prstGeom>
        </p:spPr>
      </p:pic>
    </p:spTree>
    <p:extLst>
      <p:ext uri="{BB962C8B-B14F-4D97-AF65-F5344CB8AC3E}">
        <p14:creationId xmlns:p14="http://schemas.microsoft.com/office/powerpoint/2010/main" val="343532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Choosing the Contextual Challenge</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2"/>
            <a:ext cx="6378498" cy="7504771"/>
          </a:xfrm>
        </p:spPr>
        <p:txBody>
          <a:bodyPr numCol="1">
            <a:normAutofit/>
          </a:bodyPr>
          <a:lstStyle/>
          <a:p>
            <a:pPr marL="0" indent="0">
              <a:spcBef>
                <a:spcPts val="0"/>
              </a:spcBef>
              <a:spcAft>
                <a:spcPts val="0"/>
              </a:spcAft>
              <a:buNone/>
            </a:pPr>
            <a:r>
              <a:rPr lang="en-US" sz="1200" dirty="0">
                <a:latin typeface="Arial" panose="020B0604020202020204" pitchFamily="34" charset="0"/>
                <a:cs typeface="Arial" panose="020B0604020202020204" pitchFamily="34" charset="0"/>
              </a:rPr>
              <a:t>To choose the most suitable option I have considered every theme and question. Hence, I have created a mind map for each theme to portray my general knowledge and the possible ideas related to it. As a result, I could overview the choices and make the most reasonable decision.</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dirty="0">
                <a:latin typeface="Arial" panose="020B0604020202020204" pitchFamily="34" charset="0"/>
                <a:cs typeface="Arial" panose="020B0604020202020204" pitchFamily="34" charset="0"/>
              </a:rPr>
              <a:t>Theme 1: Climate Emergency</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was the most familiar theme to me. I was able to produce the largest and informative mind map.</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the climate emergency?</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contextual challenge was interesting as the place I live in was the UAE. I have not lived here long but it was enough for me to realize the overuse of disposables and lack of regulations related to climate emergency. As I felt the need for increasing awareness myself, I found this a contextual challenge that I will be really engaged in.</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promote a more sustainable lifestyle?</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also relates to my experience in where I live. I can spot many wasteful </a:t>
            </a:r>
            <a:r>
              <a:rPr lang="en-GB" sz="1200" dirty="0">
                <a:latin typeface="Arial" panose="020B0604020202020204" pitchFamily="34" charset="0"/>
                <a:cs typeface="Arial" panose="020B0604020202020204" pitchFamily="34" charset="0"/>
              </a:rPr>
              <a:t>behaviours</a:t>
            </a:r>
            <a:r>
              <a:rPr lang="en-US" sz="1200" dirty="0">
                <a:latin typeface="Arial" panose="020B0604020202020204" pitchFamily="34" charset="0"/>
                <a:cs typeface="Arial" panose="020B0604020202020204" pitchFamily="34" charset="0"/>
              </a:rPr>
              <a:t> that needs change. For example, washing the cars every day and not recycling. I felt excited about the concept of changing the demographics’ </a:t>
            </a:r>
            <a:r>
              <a:rPr lang="en-GB" sz="1200" dirty="0">
                <a:latin typeface="Arial" panose="020B0604020202020204" pitchFamily="34" charset="0"/>
                <a:cs typeface="Arial" panose="020B0604020202020204" pitchFamily="34" charset="0"/>
              </a:rPr>
              <a:t>behaviour</a:t>
            </a:r>
            <a:r>
              <a:rPr lang="en-US" sz="1200" dirty="0">
                <a:latin typeface="Arial" panose="020B0604020202020204" pitchFamily="34" charset="0"/>
                <a:cs typeface="Arial" panose="020B0604020202020204" pitchFamily="34" charset="0"/>
              </a:rPr>
              <a:t>, however, after brainstorming about it I could not think of an adequate solution except for educating them about the climate emergency which is basically the former contextual challenge.</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400" b="1" dirty="0">
                <a:latin typeface="Arial" panose="020B0604020202020204" pitchFamily="34" charset="0"/>
                <a:cs typeface="Arial" panose="020B0604020202020204" pitchFamily="34" charset="0"/>
              </a:rPr>
              <a:t>Theme 2: The Cinema</a:t>
            </a:r>
          </a:p>
          <a:p>
            <a:pPr marL="0" indent="0">
              <a:spcBef>
                <a:spcPts val="0"/>
              </a:spcBef>
              <a:spcAft>
                <a:spcPts val="0"/>
              </a:spcAft>
              <a:buNone/>
            </a:pPr>
            <a:r>
              <a:rPr lang="en-GB" sz="1300" dirty="0">
                <a:latin typeface="Arial" panose="020B0604020202020204" pitchFamily="34" charset="0"/>
                <a:cs typeface="Arial" panose="020B0604020202020204" pitchFamily="34" charset="0"/>
              </a:rPr>
              <a:t>Cinemas sounded very familiar, but when I started brainstorming about it, it turned out to be not.</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encourage people to visit the cinema?</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As I do not go to the cinema often, I questioned myself why would I not go to cinemas. I figured there was no actual need to go to the cinema except for watching hit-movies or just released movies. In fact, many movies are available to be watched in homes which are more convenient. What I thought was the most effective method in encouraging people to visit the cinema was to advertise the movie. And that quite limits my range of products. As a result, I did not choose this contextual challenge.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improve the experience of people at the cinema?</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made a brief research of what people though about the experiences at the cinema. The research told the problem was diverse. Starting from bringing crunchy food in the cinema, not turning their mobile devices off and talking noises that could be heard. The problems were mostly because of the audience’s behaviour and not much to do with the cinema itself. Therefore, I concluded this contextual challenge to be inadequate for me.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pic>
        <p:nvPicPr>
          <p:cNvPr id="4" name="Picture 3" descr="A close up of text on a screen&#10;&#10;Description automatically generated">
            <a:extLst>
              <a:ext uri="{FF2B5EF4-FFF2-40B4-BE49-F238E27FC236}">
                <a16:creationId xmlns:a16="http://schemas.microsoft.com/office/drawing/2014/main" id="{07CD1E22-2C88-4015-B202-2ADBDD0EED1C}"/>
              </a:ext>
            </a:extLst>
          </p:cNvPr>
          <p:cNvPicPr>
            <a:picLocks noChangeAspect="1"/>
          </p:cNvPicPr>
          <p:nvPr/>
        </p:nvPicPr>
        <p:blipFill rotWithShape="1">
          <a:blip r:embed="rId2">
            <a:extLst>
              <a:ext uri="{28A0092B-C50C-407E-A947-70E740481C1C}">
                <a14:useLocalDpi xmlns:a14="http://schemas.microsoft.com/office/drawing/2010/main" val="0"/>
              </a:ext>
            </a:extLst>
          </a:blip>
          <a:srcRect l="8385" t="9412" r="8385" b="9412"/>
          <a:stretch/>
        </p:blipFill>
        <p:spPr>
          <a:xfrm>
            <a:off x="7245445" y="2505677"/>
            <a:ext cx="4250228" cy="3108960"/>
          </a:xfrm>
          <a:prstGeom prst="rect">
            <a:avLst/>
          </a:prstGeom>
        </p:spPr>
      </p:pic>
      <p:pic>
        <p:nvPicPr>
          <p:cNvPr id="5" name="Content Placeholder 4" descr="A screen shot of a computer&#10;&#10;Description automatically generated">
            <a:extLst>
              <a:ext uri="{FF2B5EF4-FFF2-40B4-BE49-F238E27FC236}">
                <a16:creationId xmlns:a16="http://schemas.microsoft.com/office/drawing/2014/main" id="{09F3DE2A-3D17-41A7-9DAA-8F2757B179BB}"/>
              </a:ext>
            </a:extLst>
          </p:cNvPr>
          <p:cNvPicPr>
            <a:picLocks noChangeAspect="1"/>
          </p:cNvPicPr>
          <p:nvPr/>
        </p:nvPicPr>
        <p:blipFill rotWithShape="1">
          <a:blip r:embed="rId3">
            <a:extLst>
              <a:ext uri="{28A0092B-C50C-407E-A947-70E740481C1C}">
                <a14:useLocalDpi xmlns:a14="http://schemas.microsoft.com/office/drawing/2010/main" val="0"/>
              </a:ext>
            </a:extLst>
          </a:blip>
          <a:srcRect l="10637" t="7755" r="7432" b="12214"/>
          <a:stretch/>
        </p:blipFill>
        <p:spPr>
          <a:xfrm>
            <a:off x="7252011" y="5980175"/>
            <a:ext cx="4243662" cy="3108960"/>
          </a:xfrm>
          <a:prstGeom prst="rect">
            <a:avLst/>
          </a:prstGeom>
        </p:spPr>
      </p:pic>
    </p:spTree>
    <p:extLst>
      <p:ext uri="{BB962C8B-B14F-4D97-AF65-F5344CB8AC3E}">
        <p14:creationId xmlns:p14="http://schemas.microsoft.com/office/powerpoint/2010/main" val="690476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009E96-7540-4443-A052-0DA812D3088F}"/>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System Flow</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1">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 have planned out a system flow for the product which will determine the path during software development. I have also created a schematic using </a:t>
            </a:r>
            <a:r>
              <a:rPr lang="en-GB" sz="1200" dirty="0" err="1">
                <a:latin typeface="Arial" panose="020B0604020202020204" pitchFamily="34" charset="0"/>
                <a:cs typeface="Arial" panose="020B0604020202020204" pitchFamily="34" charset="0"/>
              </a:rPr>
              <a:t>KiCad</a:t>
            </a:r>
            <a:r>
              <a:rPr lang="en-GB" sz="1200" dirty="0">
                <a:latin typeface="Arial" panose="020B0604020202020204" pitchFamily="34" charset="0"/>
                <a:cs typeface="Arial" panose="020B0604020202020204" pitchFamily="34" charset="0"/>
              </a:rPr>
              <a:t> software which helped plan the layout of each components. </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 this page I will be making the system flow for seven segment displays and the schematic diagram that would handle the button inputs from the user.</a:t>
            </a:r>
          </a:p>
        </p:txBody>
      </p:sp>
      <p:pic>
        <p:nvPicPr>
          <p:cNvPr id="10" name="Picture 9">
            <a:extLst>
              <a:ext uri="{FF2B5EF4-FFF2-40B4-BE49-F238E27FC236}">
                <a16:creationId xmlns:a16="http://schemas.microsoft.com/office/drawing/2014/main" id="{763D30C9-D5A2-4AF8-B28E-018E6610039F}"/>
              </a:ext>
            </a:extLst>
          </p:cNvPr>
          <p:cNvPicPr>
            <a:picLocks noChangeAspect="1"/>
          </p:cNvPicPr>
          <p:nvPr/>
        </p:nvPicPr>
        <p:blipFill rotWithShape="1">
          <a:blip r:embed="rId2"/>
          <a:srcRect l="3305" r="5444"/>
          <a:stretch/>
        </p:blipFill>
        <p:spPr>
          <a:xfrm>
            <a:off x="10114403" y="2480453"/>
            <a:ext cx="2598234" cy="6769869"/>
          </a:xfrm>
          <a:prstGeom prst="rect">
            <a:avLst/>
          </a:prstGeom>
        </p:spPr>
      </p:pic>
      <p:pic>
        <p:nvPicPr>
          <p:cNvPr id="11" name="Picture 10">
            <a:extLst>
              <a:ext uri="{FF2B5EF4-FFF2-40B4-BE49-F238E27FC236}">
                <a16:creationId xmlns:a16="http://schemas.microsoft.com/office/drawing/2014/main" id="{0289D1BD-995F-46C1-8AC0-FFDD502AED12}"/>
              </a:ext>
            </a:extLst>
          </p:cNvPr>
          <p:cNvPicPr>
            <a:picLocks noChangeAspect="1"/>
          </p:cNvPicPr>
          <p:nvPr/>
        </p:nvPicPr>
        <p:blipFill rotWithShape="1">
          <a:blip r:embed="rId3"/>
          <a:srcRect l="695" t="831" r="695" b="831"/>
          <a:stretch/>
        </p:blipFill>
        <p:spPr>
          <a:xfrm>
            <a:off x="88963" y="2319265"/>
            <a:ext cx="10074785" cy="7102527"/>
          </a:xfrm>
          <a:prstGeom prst="rect">
            <a:avLst/>
          </a:prstGeom>
        </p:spPr>
      </p:pic>
    </p:spTree>
    <p:extLst>
      <p:ext uri="{BB962C8B-B14F-4D97-AF65-F5344CB8AC3E}">
        <p14:creationId xmlns:p14="http://schemas.microsoft.com/office/powerpoint/2010/main" val="646434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Electronics</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199" y="1862253"/>
            <a:ext cx="11120587" cy="7226881"/>
          </a:xfrm>
        </p:spPr>
        <p:txBody>
          <a:bodyPr numCol="2">
            <a:normAutofit/>
          </a:bodyPr>
          <a:lstStyle/>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Electronics</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Components</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According to the bill of materials of my schematic diagram, I would need the following.</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9V 1A AC/DC power supplier</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For stable power supply to the Arduino.</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UAE uses plug type G (the same as the UK)</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standard voltage is 220V and 230V(Dubai) with a 50Hz standard frequency.</a:t>
            </a:r>
          </a:p>
          <a:p>
            <a:pPr lvl="1">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Arduino Uno</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This is needed for my product to perform tasks accordingly to how it is programmed.</a:t>
            </a:r>
          </a:p>
          <a:p>
            <a:pPr lvl="1">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Wi-Fi Serial Transceiver with ESP8266 Chip for Arduino</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Enables Wi-Fi connection in order to get live temperature data of the major cities around the world.</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Dome push button * 2</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diameter would be 60mm</a:t>
            </a:r>
          </a:p>
          <a:p>
            <a:pPr lvl="1">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Seven segment displays * 24 + 1</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temperature would be in three digits. Two for the integer and the decimal. This would be followed by the Celsius symbol (°C) which would be four digits in total.</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The four digit seven segment display would of a dimension of 50.3*19*8mm with a 0.56 inch digit size (as this is the most appropriate size considering the width and height of my product)</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I would need 24 of these as there would be 24 cities.</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One larger four digit seven segment display would be needed. This one would be 120 x 40.8 x 9.5 mm with a 1 inch digit size.</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All displays would have red LEDs to be eye-catching and vivid.</a:t>
            </a:r>
          </a:p>
          <a:p>
            <a:pPr lvl="1">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Button</a:t>
            </a:r>
          </a:p>
          <a:p>
            <a:pPr lvl="1">
              <a:lnSpc>
                <a:spcPts val="1200"/>
              </a:lnSpc>
              <a:spcBef>
                <a:spcPts val="0"/>
              </a:spcBef>
              <a:spcAft>
                <a:spcPts val="0"/>
              </a:spcAft>
            </a:pPr>
            <a:r>
              <a:rPr lang="en-GB" sz="1200" dirty="0">
                <a:latin typeface="Arial" panose="020B0604020202020204" pitchFamily="34" charset="0"/>
                <a:cs typeface="Arial" panose="020B0604020202020204" pitchFamily="34" charset="0"/>
              </a:rPr>
              <a:t>Needed for reset </a:t>
            </a:r>
            <a:endParaRPr lang="en-GB" sz="92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Need</a:t>
            </a:r>
          </a:p>
          <a:p>
            <a:pPr marL="384048" lvl="1"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Shift register is needed.</a:t>
            </a:r>
          </a:p>
          <a:p>
            <a:pPr marL="384048" lvl="1"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Decoders as </a:t>
            </a:r>
            <a:r>
              <a:rPr lang="en-GB" sz="1200" dirty="0" err="1">
                <a:latin typeface="Arial" panose="020B0604020202020204" pitchFamily="34" charset="0"/>
                <a:cs typeface="Arial" panose="020B0604020202020204" pitchFamily="34" charset="0"/>
              </a:rPr>
              <a:t>well.s</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Schematics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327FFE43-36F9-49A3-BC1F-AEF77FD997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pic>
        <p:nvPicPr>
          <p:cNvPr id="4" name="Picture 3" descr="Arduino - Wikipedia">
            <a:extLst>
              <a:ext uri="{FF2B5EF4-FFF2-40B4-BE49-F238E27FC236}">
                <a16:creationId xmlns:a16="http://schemas.microsoft.com/office/drawing/2014/main" id="{29594074-33D8-49AC-AD67-D433C40AC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43" b="10207"/>
          <a:stretch/>
        </p:blipFill>
        <p:spPr bwMode="auto">
          <a:xfrm>
            <a:off x="8649240" y="1630019"/>
            <a:ext cx="2625007" cy="21275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ESP8266 WiFi Module at Rs 230/piece | Rama Mandi | Jalandhar| ID:  18795392230">
            <a:extLst>
              <a:ext uri="{FF2B5EF4-FFF2-40B4-BE49-F238E27FC236}">
                <a16:creationId xmlns:a16="http://schemas.microsoft.com/office/drawing/2014/main" id="{00DAE528-FB34-435A-9334-5E33E3F119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33" t="8571" r="13110" b="7189"/>
          <a:stretch/>
        </p:blipFill>
        <p:spPr bwMode="auto">
          <a:xfrm>
            <a:off x="6289288" y="4237463"/>
            <a:ext cx="2453268" cy="21275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C4BFBA7-2C3F-45F7-8B19-DE2E4EB099E4}"/>
              </a:ext>
            </a:extLst>
          </p:cNvPr>
          <p:cNvPicPr>
            <a:picLocks noChangeAspect="1"/>
          </p:cNvPicPr>
          <p:nvPr/>
        </p:nvPicPr>
        <p:blipFill>
          <a:blip r:embed="rId4"/>
          <a:stretch>
            <a:fillRect/>
          </a:stretch>
        </p:blipFill>
        <p:spPr>
          <a:xfrm>
            <a:off x="6572669" y="1891769"/>
            <a:ext cx="1848582" cy="2225274"/>
          </a:xfrm>
          <a:prstGeom prst="rect">
            <a:avLst/>
          </a:prstGeom>
        </p:spPr>
      </p:pic>
      <p:pic>
        <p:nvPicPr>
          <p:cNvPr id="7" name="Picture 6">
            <a:extLst>
              <a:ext uri="{FF2B5EF4-FFF2-40B4-BE49-F238E27FC236}">
                <a16:creationId xmlns:a16="http://schemas.microsoft.com/office/drawing/2014/main" id="{FA8EC943-744E-4876-BD59-B25652259FD2}"/>
              </a:ext>
            </a:extLst>
          </p:cNvPr>
          <p:cNvPicPr>
            <a:picLocks noChangeAspect="1"/>
          </p:cNvPicPr>
          <p:nvPr/>
        </p:nvPicPr>
        <p:blipFill>
          <a:blip r:embed="rId5"/>
          <a:stretch>
            <a:fillRect/>
          </a:stretch>
        </p:blipFill>
        <p:spPr>
          <a:xfrm>
            <a:off x="6511965" y="1895708"/>
            <a:ext cx="5960773" cy="2689333"/>
          </a:xfrm>
          <a:prstGeom prst="rect">
            <a:avLst/>
          </a:prstGeom>
        </p:spPr>
      </p:pic>
      <p:pic>
        <p:nvPicPr>
          <p:cNvPr id="9" name="Picture 2" descr="Big Dome Push Button &amp; LinkIt Basics - Instructables">
            <a:extLst>
              <a:ext uri="{FF2B5EF4-FFF2-40B4-BE49-F238E27FC236}">
                <a16:creationId xmlns:a16="http://schemas.microsoft.com/office/drawing/2014/main" id="{4A367B1E-1C5E-4A05-9312-A0C44F02B4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217" y="6197118"/>
            <a:ext cx="3368402" cy="2667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35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https://junnong.en.made-in-china.com/product/qotJSZYVZUlv/China-LED-World-Time-Clock-Jdl-218A.html</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Statistics from users</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Statistics from websites</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Design Styles that users want</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Feedback on what to improve from the user</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3D rendering and feedback from user</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https://flowingdata.com/2011/03/11/animation-north-and-south-poles-melting-away/</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
              </a:rPr>
              <a:t>https://www.digikey.com/schemeit/project/</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The seven segment I have is 13mm x 19mm. </a:t>
            </a:r>
            <a:r>
              <a:rPr lang="en-GB" sz="1200" dirty="0">
                <a:latin typeface="Arial" panose="020B0604020202020204" pitchFamily="34" charset="0"/>
                <a:cs typeface="Arial" panose="020B0604020202020204" pitchFamily="34" charset="0"/>
                <a:sym typeface="Wingdings" panose="05000000000000000000" pitchFamily="2" charset="2"/>
              </a:rPr>
              <a:t> 39mm x 19mm.</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8mm thick</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The locale time + local temperature unit of Celsius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Similar products.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1</a:t>
            </a:r>
          </a:p>
          <a:p>
            <a:pPr marL="0" indent="0">
              <a:spcBef>
                <a:spcPts val="0"/>
              </a:spcBef>
              <a:spcAft>
                <a:spcPts val="0"/>
              </a:spcAft>
              <a:buNone/>
            </a:pPr>
            <a:r>
              <a:rPr lang="en-GB" sz="1200" dirty="0">
                <a:latin typeface="Arial" panose="020B0604020202020204" pitchFamily="34" charset="0"/>
                <a:cs typeface="Arial" panose="020B0604020202020204" pitchFamily="34" charset="0"/>
              </a:rPr>
              <a:t>2</a:t>
            </a:r>
          </a:p>
          <a:p>
            <a:pPr marL="0" indent="0">
              <a:spcBef>
                <a:spcPts val="0"/>
              </a:spcBef>
              <a:spcAft>
                <a:spcPts val="0"/>
              </a:spcAft>
              <a:buNone/>
            </a:pPr>
            <a:r>
              <a:rPr lang="en-GB" sz="1200" dirty="0">
                <a:latin typeface="Arial" panose="020B0604020202020204" pitchFamily="34" charset="0"/>
                <a:cs typeface="Arial" panose="020B0604020202020204" pitchFamily="34" charset="0"/>
              </a:rPr>
              <a:t>3</a:t>
            </a:r>
          </a:p>
          <a:p>
            <a:pPr marL="0" indent="0">
              <a:spcBef>
                <a:spcPts val="0"/>
              </a:spcBef>
              <a:spcAft>
                <a:spcPts val="0"/>
              </a:spcAft>
              <a:buNone/>
            </a:pPr>
            <a:r>
              <a:rPr lang="en-GB" sz="1200" dirty="0">
                <a:latin typeface="Arial" panose="020B0604020202020204" pitchFamily="34" charset="0"/>
                <a:cs typeface="Arial" panose="020B0604020202020204" pitchFamily="34" charset="0"/>
                <a:hlinkClick r:id="rId3"/>
              </a:rPr>
              <a:t>https://www.alibaba.com/product-detail/Red-4-bit-12-pin-0_62425154543.html?spm=a2700.7724857.normalList.27.59f63cd1E8SGtW</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https://www.alibaba.com/product-detail/Hot-sell-high-quality-three-digits_62376353049.html?spm=a2700.7724857.normalList.114.4e2819f7teIJXb</a:t>
            </a:r>
          </a:p>
          <a:p>
            <a:pPr>
              <a:spcBef>
                <a:spcPts val="0"/>
              </a:spcBef>
              <a:spcAft>
                <a:spcPts val="0"/>
              </a:spcAft>
            </a:pPr>
            <a:r>
              <a:rPr lang="en-GB" sz="1200" dirty="0">
                <a:latin typeface="Arial" panose="020B0604020202020204" pitchFamily="34" charset="0"/>
                <a:cs typeface="Arial" panose="020B0604020202020204" pitchFamily="34" charset="0"/>
                <a:hlinkClick r:id="rId4"/>
              </a:rPr>
              <a:t>https://www.jameco.com/z/KW3-562A2B-Jameco-Valuepro-LED-Display-7-Segment-Green-0-56-Inch-3-Digit-Common-Anode-RHDP_225963.html</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Fill gaps</a:t>
            </a:r>
          </a:p>
          <a:p>
            <a:pPr>
              <a:spcBef>
                <a:spcPts val="0"/>
              </a:spcBef>
              <a:spcAft>
                <a:spcPts val="0"/>
              </a:spcAft>
            </a:pPr>
            <a:r>
              <a:rPr lang="en-GB" sz="1200" dirty="0">
                <a:latin typeface="Arial" panose="020B0604020202020204" pitchFamily="34" charset="0"/>
                <a:cs typeface="Arial" panose="020B0604020202020204" pitchFamily="34" charset="0"/>
              </a:rPr>
              <a:t>https://www.youtube.com/watch?v=BpHGw0Qkeb8</a:t>
            </a:r>
          </a:p>
        </p:txBody>
      </p:sp>
      <p:pic>
        <p:nvPicPr>
          <p:cNvPr id="5" name="Picture 4">
            <a:extLst>
              <a:ext uri="{FF2B5EF4-FFF2-40B4-BE49-F238E27FC236}">
                <a16:creationId xmlns:a16="http://schemas.microsoft.com/office/drawing/2014/main" id="{EC65D9C9-9216-4318-A853-E1F13A9CC05B}"/>
              </a:ext>
            </a:extLst>
          </p:cNvPr>
          <p:cNvPicPr>
            <a:picLocks noChangeAspect="1"/>
          </p:cNvPicPr>
          <p:nvPr/>
        </p:nvPicPr>
        <p:blipFill>
          <a:blip r:embed="rId5"/>
          <a:stretch>
            <a:fillRect/>
          </a:stretch>
        </p:blipFill>
        <p:spPr>
          <a:xfrm>
            <a:off x="5400556" y="5609916"/>
            <a:ext cx="2809875" cy="1628775"/>
          </a:xfrm>
          <a:prstGeom prst="rect">
            <a:avLst/>
          </a:prstGeom>
        </p:spPr>
      </p:pic>
      <p:pic>
        <p:nvPicPr>
          <p:cNvPr id="7" name="Picture 2" descr="18mm BOARD THICKNESS CAM LOCK PANEL FIXING FLAT PACK FURNITURE FIXINGS -  IKEA - | Flat pack furniture, Fitted furniture, Flat pack">
            <a:extLst>
              <a:ext uri="{FF2B5EF4-FFF2-40B4-BE49-F238E27FC236}">
                <a16:creationId xmlns:a16="http://schemas.microsoft.com/office/drawing/2014/main" id="{12EF6B05-0F52-4256-81C9-C9172AE5F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3260" y="6300439"/>
            <a:ext cx="28575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etter Connectors: The Future of Flatpack Furniture &gt; ENGINEERING.com">
            <a:extLst>
              <a:ext uri="{FF2B5EF4-FFF2-40B4-BE49-F238E27FC236}">
                <a16:creationId xmlns:a16="http://schemas.microsoft.com/office/drawing/2014/main" id="{D0CCC6B5-006A-43F6-8C79-0ABE259DF3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1601" y="7791682"/>
            <a:ext cx="28384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Arduino Nano, Arduino UNO Board, अर्दुइनो बोर्ड in Ram Nagar, Visakhapatnam  , Sumit Electronics &amp; Electricals | ID: 20162658630">
            <a:extLst>
              <a:ext uri="{FF2B5EF4-FFF2-40B4-BE49-F238E27FC236}">
                <a16:creationId xmlns:a16="http://schemas.microsoft.com/office/drawing/2014/main" id="{91195C20-7EAC-47C3-B1A7-9E9034FB92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1198" y="355817"/>
            <a:ext cx="3245005" cy="21850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Electrical Wires &amp; Cables - D &amp; F Liquidators">
            <a:extLst>
              <a:ext uri="{FF2B5EF4-FFF2-40B4-BE49-F238E27FC236}">
                <a16:creationId xmlns:a16="http://schemas.microsoft.com/office/drawing/2014/main" id="{D9F16790-FB37-40EC-9962-2E4B67F75F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5097" y="6527329"/>
            <a:ext cx="4750667" cy="20134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Shift Register 8-Bit - DIP-16 IC">
            <a:extLst>
              <a:ext uri="{FF2B5EF4-FFF2-40B4-BE49-F238E27FC236}">
                <a16:creationId xmlns:a16="http://schemas.microsoft.com/office/drawing/2014/main" id="{531D73D7-3A49-400F-9252-CF2A174E7F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3010" y="3227305"/>
            <a:ext cx="2834932" cy="23632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clock&#10;&#10;Description automatically generated">
            <a:extLst>
              <a:ext uri="{FF2B5EF4-FFF2-40B4-BE49-F238E27FC236}">
                <a16:creationId xmlns:a16="http://schemas.microsoft.com/office/drawing/2014/main" id="{31E9BF9F-E187-437D-B9EF-B12DC0D90E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94443" y="2503417"/>
            <a:ext cx="2465336" cy="2465336"/>
          </a:xfrm>
          <a:prstGeom prst="rect">
            <a:avLst/>
          </a:prstGeom>
        </p:spPr>
      </p:pic>
      <p:pic>
        <p:nvPicPr>
          <p:cNvPr id="6" name="Picture 5">
            <a:extLst>
              <a:ext uri="{FF2B5EF4-FFF2-40B4-BE49-F238E27FC236}">
                <a16:creationId xmlns:a16="http://schemas.microsoft.com/office/drawing/2014/main" id="{E1F00CFD-9A67-456F-91B2-FCC6F076044E}"/>
              </a:ext>
            </a:extLst>
          </p:cNvPr>
          <p:cNvPicPr>
            <a:picLocks noChangeAspect="1"/>
          </p:cNvPicPr>
          <p:nvPr/>
        </p:nvPicPr>
        <p:blipFill>
          <a:blip r:embed="rId12"/>
          <a:stretch>
            <a:fillRect/>
          </a:stretch>
        </p:blipFill>
        <p:spPr>
          <a:xfrm>
            <a:off x="5138880" y="1167389"/>
            <a:ext cx="2552831" cy="1492327"/>
          </a:xfrm>
          <a:prstGeom prst="rect">
            <a:avLst/>
          </a:prstGeom>
        </p:spPr>
      </p:pic>
      <p:pic>
        <p:nvPicPr>
          <p:cNvPr id="1026" name="Picture 2" descr="China Available size single digit 7-segment LED display on Global Sources">
            <a:extLst>
              <a:ext uri="{FF2B5EF4-FFF2-40B4-BE49-F238E27FC236}">
                <a16:creationId xmlns:a16="http://schemas.microsoft.com/office/drawing/2014/main" id="{E49F53C0-3F18-49ED-8B20-BBAF82982B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8591" y="2029692"/>
            <a:ext cx="5535109" cy="43050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12F6F7F-1AB8-4E73-ADEC-17056D13A0D3}"/>
              </a:ext>
            </a:extLst>
          </p:cNvPr>
          <p:cNvPicPr>
            <a:picLocks noChangeAspect="1"/>
          </p:cNvPicPr>
          <p:nvPr/>
        </p:nvPicPr>
        <p:blipFill>
          <a:blip r:embed="rId14"/>
          <a:stretch>
            <a:fillRect/>
          </a:stretch>
        </p:blipFill>
        <p:spPr>
          <a:xfrm>
            <a:off x="3137753" y="6395608"/>
            <a:ext cx="3105310" cy="1657435"/>
          </a:xfrm>
          <a:prstGeom prst="rect">
            <a:avLst/>
          </a:prstGeom>
        </p:spPr>
      </p:pic>
      <p:pic>
        <p:nvPicPr>
          <p:cNvPr id="4" name="Picture 2" descr="ARK Ark SR620561B blue digital digital display 0.56 inches of four-bit  co-yin led glow tube.">
            <a:extLst>
              <a:ext uri="{FF2B5EF4-FFF2-40B4-BE49-F238E27FC236}">
                <a16:creationId xmlns:a16="http://schemas.microsoft.com/office/drawing/2014/main" id="{60A0B071-1694-49E8-AA7A-E352D811F83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87904" y="2827155"/>
            <a:ext cx="714375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33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730AA72-413D-4493-B821-4A869EB36D15}"/>
              </a:ext>
            </a:extLst>
          </p:cNvPr>
          <p:cNvPicPr>
            <a:picLocks noGrp="1" noChangeAspect="1"/>
          </p:cNvPicPr>
          <p:nvPr>
            <p:ph idx="1"/>
          </p:nvPr>
        </p:nvPicPr>
        <p:blipFill>
          <a:blip r:embed="rId2"/>
          <a:stretch>
            <a:fillRect/>
          </a:stretch>
        </p:blipFill>
        <p:spPr>
          <a:xfrm>
            <a:off x="0" y="0"/>
            <a:ext cx="6661492" cy="2159111"/>
          </a:xfrm>
        </p:spPr>
      </p:pic>
      <p:pic>
        <p:nvPicPr>
          <p:cNvPr id="8" name="Picture 7">
            <a:extLst>
              <a:ext uri="{FF2B5EF4-FFF2-40B4-BE49-F238E27FC236}">
                <a16:creationId xmlns:a16="http://schemas.microsoft.com/office/drawing/2014/main" id="{A236F110-2647-44AE-99A6-CF967B50CCE1}"/>
              </a:ext>
            </a:extLst>
          </p:cNvPr>
          <p:cNvPicPr>
            <a:picLocks noChangeAspect="1"/>
          </p:cNvPicPr>
          <p:nvPr/>
        </p:nvPicPr>
        <p:blipFill>
          <a:blip r:embed="rId3"/>
          <a:stretch>
            <a:fillRect/>
          </a:stretch>
        </p:blipFill>
        <p:spPr>
          <a:xfrm>
            <a:off x="-31752" y="2159111"/>
            <a:ext cx="6693244" cy="2248016"/>
          </a:xfrm>
          <a:prstGeom prst="rect">
            <a:avLst/>
          </a:prstGeom>
        </p:spPr>
      </p:pic>
      <p:pic>
        <p:nvPicPr>
          <p:cNvPr id="10" name="Picture 9">
            <a:extLst>
              <a:ext uri="{FF2B5EF4-FFF2-40B4-BE49-F238E27FC236}">
                <a16:creationId xmlns:a16="http://schemas.microsoft.com/office/drawing/2014/main" id="{970AFC00-B5DE-4F84-9F2D-E9C269B604F7}"/>
              </a:ext>
            </a:extLst>
          </p:cNvPr>
          <p:cNvPicPr>
            <a:picLocks noChangeAspect="1"/>
          </p:cNvPicPr>
          <p:nvPr/>
        </p:nvPicPr>
        <p:blipFill>
          <a:blip r:embed="rId4"/>
          <a:stretch>
            <a:fillRect/>
          </a:stretch>
        </p:blipFill>
        <p:spPr>
          <a:xfrm>
            <a:off x="1088020" y="7112366"/>
            <a:ext cx="6693244" cy="2184512"/>
          </a:xfrm>
          <a:prstGeom prst="rect">
            <a:avLst/>
          </a:prstGeom>
        </p:spPr>
      </p:pic>
      <p:pic>
        <p:nvPicPr>
          <p:cNvPr id="12" name="Picture 11">
            <a:extLst>
              <a:ext uri="{FF2B5EF4-FFF2-40B4-BE49-F238E27FC236}">
                <a16:creationId xmlns:a16="http://schemas.microsoft.com/office/drawing/2014/main" id="{904BEEC9-A7E5-48B7-8D27-27F4345C5291}"/>
              </a:ext>
            </a:extLst>
          </p:cNvPr>
          <p:cNvPicPr>
            <a:picLocks noChangeAspect="1"/>
          </p:cNvPicPr>
          <p:nvPr/>
        </p:nvPicPr>
        <p:blipFill>
          <a:blip r:embed="rId5"/>
          <a:stretch>
            <a:fillRect/>
          </a:stretch>
        </p:blipFill>
        <p:spPr>
          <a:xfrm>
            <a:off x="-31752" y="4432281"/>
            <a:ext cx="6655142" cy="1746340"/>
          </a:xfrm>
          <a:prstGeom prst="rect">
            <a:avLst/>
          </a:prstGeom>
        </p:spPr>
      </p:pic>
      <p:pic>
        <p:nvPicPr>
          <p:cNvPr id="14" name="Picture 13">
            <a:extLst>
              <a:ext uri="{FF2B5EF4-FFF2-40B4-BE49-F238E27FC236}">
                <a16:creationId xmlns:a16="http://schemas.microsoft.com/office/drawing/2014/main" id="{C6013F0F-6114-4321-A3FA-56722D6FDE78}"/>
              </a:ext>
            </a:extLst>
          </p:cNvPr>
          <p:cNvPicPr>
            <a:picLocks noChangeAspect="1"/>
          </p:cNvPicPr>
          <p:nvPr/>
        </p:nvPicPr>
        <p:blipFill>
          <a:blip r:embed="rId6"/>
          <a:stretch>
            <a:fillRect/>
          </a:stretch>
        </p:blipFill>
        <p:spPr>
          <a:xfrm>
            <a:off x="6623390" y="0"/>
            <a:ext cx="6667843" cy="2197213"/>
          </a:xfrm>
          <a:prstGeom prst="rect">
            <a:avLst/>
          </a:prstGeom>
        </p:spPr>
      </p:pic>
      <p:pic>
        <p:nvPicPr>
          <p:cNvPr id="16" name="Picture 15">
            <a:extLst>
              <a:ext uri="{FF2B5EF4-FFF2-40B4-BE49-F238E27FC236}">
                <a16:creationId xmlns:a16="http://schemas.microsoft.com/office/drawing/2014/main" id="{3FE989AC-66C1-4BBF-9BB7-D1DFAACEC49B}"/>
              </a:ext>
            </a:extLst>
          </p:cNvPr>
          <p:cNvPicPr>
            <a:picLocks noChangeAspect="1"/>
          </p:cNvPicPr>
          <p:nvPr/>
        </p:nvPicPr>
        <p:blipFill>
          <a:blip r:embed="rId7"/>
          <a:stretch>
            <a:fillRect/>
          </a:stretch>
        </p:blipFill>
        <p:spPr>
          <a:xfrm>
            <a:off x="6645617" y="2197213"/>
            <a:ext cx="6661492" cy="2717940"/>
          </a:xfrm>
          <a:prstGeom prst="rect">
            <a:avLst/>
          </a:prstGeom>
        </p:spPr>
      </p:pic>
      <p:sp>
        <p:nvSpPr>
          <p:cNvPr id="17" name="TextBox 16">
            <a:extLst>
              <a:ext uri="{FF2B5EF4-FFF2-40B4-BE49-F238E27FC236}">
                <a16:creationId xmlns:a16="http://schemas.microsoft.com/office/drawing/2014/main" id="{E6813756-4AD7-479C-8891-753775B33C8E}"/>
              </a:ext>
            </a:extLst>
          </p:cNvPr>
          <p:cNvSpPr txBox="1"/>
          <p:nvPr/>
        </p:nvSpPr>
        <p:spPr>
          <a:xfrm>
            <a:off x="7781264" y="8019956"/>
            <a:ext cx="2890535" cy="369332"/>
          </a:xfrm>
          <a:prstGeom prst="rect">
            <a:avLst/>
          </a:prstGeom>
          <a:noFill/>
        </p:spPr>
        <p:txBody>
          <a:bodyPr wrap="none" rtlCol="0">
            <a:spAutoFit/>
          </a:bodyPr>
          <a:lstStyle/>
          <a:p>
            <a:r>
              <a:rPr lang="en-GB" dirty="0"/>
              <a:t>1 inch or 1.2 inch needed</a:t>
            </a:r>
          </a:p>
        </p:txBody>
      </p:sp>
      <p:sp>
        <p:nvSpPr>
          <p:cNvPr id="18" name="TextBox 17">
            <a:extLst>
              <a:ext uri="{FF2B5EF4-FFF2-40B4-BE49-F238E27FC236}">
                <a16:creationId xmlns:a16="http://schemas.microsoft.com/office/drawing/2014/main" id="{1A40F4B5-AC80-4260-A4DF-7ECCF8F7D10B}"/>
              </a:ext>
            </a:extLst>
          </p:cNvPr>
          <p:cNvSpPr txBox="1"/>
          <p:nvPr/>
        </p:nvSpPr>
        <p:spPr>
          <a:xfrm>
            <a:off x="8646289" y="5305451"/>
            <a:ext cx="2925801" cy="1200329"/>
          </a:xfrm>
          <a:prstGeom prst="rect">
            <a:avLst/>
          </a:prstGeom>
          <a:noFill/>
        </p:spPr>
        <p:txBody>
          <a:bodyPr wrap="none" rtlCol="0">
            <a:spAutoFit/>
          </a:bodyPr>
          <a:lstStyle/>
          <a:p>
            <a:r>
              <a:rPr lang="en-GB" dirty="0"/>
              <a:t>Needs 2 to 4 line decoders</a:t>
            </a:r>
          </a:p>
          <a:p>
            <a:r>
              <a:rPr lang="en-GB" dirty="0"/>
              <a:t>4 to 16 line decoders</a:t>
            </a:r>
          </a:p>
          <a:p>
            <a:r>
              <a:rPr lang="en-GB" dirty="0"/>
              <a:t>3 to 8 line decoders.</a:t>
            </a:r>
          </a:p>
          <a:p>
            <a:r>
              <a:rPr lang="en-GB" dirty="0"/>
              <a:t>(design </a:t>
            </a:r>
            <a:r>
              <a:rPr lang="en-GB"/>
              <a:t>the schematic)</a:t>
            </a:r>
          </a:p>
        </p:txBody>
      </p:sp>
    </p:spTree>
    <p:extLst>
      <p:ext uri="{BB962C8B-B14F-4D97-AF65-F5344CB8AC3E}">
        <p14:creationId xmlns:p14="http://schemas.microsoft.com/office/powerpoint/2010/main" val="112658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Prototyping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1">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To test out how the product would work, I have made a prototype out of corrugated boxboard.</a:t>
            </a:r>
          </a:p>
          <a:p>
            <a:pPr marL="0" indent="0">
              <a:lnSpc>
                <a:spcPts val="1200"/>
              </a:lnSpc>
              <a:spcBef>
                <a:spcPts val="0"/>
              </a:spcBef>
              <a:spcAft>
                <a:spcPts val="0"/>
              </a:spcAft>
              <a:buNone/>
            </a:pPr>
            <a:endParaRPr lang="en-GB" sz="14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The 600 x 400 mm board with its 3 cm frame.</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Evaluation</a:t>
            </a:r>
            <a:endParaRPr lang="en-GB" sz="1400" b="1"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Instead of making the full scale version, I first planned to make a two-to-one scale-downed prototype just to see the ratio of the width and height. There seemed to be no problem with the visual acceptability of this dimension setting.</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Based on the modification ideas I have planned out, I have prototyped several ideas to test out its possibility of development.</a:t>
            </a:r>
          </a:p>
        </p:txBody>
      </p:sp>
      <p:pic>
        <p:nvPicPr>
          <p:cNvPr id="8" name="Picture 7" descr="Text&#10;&#10;Description automatically generated">
            <a:extLst>
              <a:ext uri="{FF2B5EF4-FFF2-40B4-BE49-F238E27FC236}">
                <a16:creationId xmlns:a16="http://schemas.microsoft.com/office/drawing/2014/main" id="{DC9F0675-F763-42A1-9AC9-344A3968C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71918"/>
            <a:ext cx="2718014" cy="2038510"/>
          </a:xfrm>
          <a:prstGeom prst="rect">
            <a:avLst/>
          </a:prstGeom>
        </p:spPr>
      </p:pic>
      <p:pic>
        <p:nvPicPr>
          <p:cNvPr id="9" name="Content Placeholder 4">
            <a:extLst>
              <a:ext uri="{FF2B5EF4-FFF2-40B4-BE49-F238E27FC236}">
                <a16:creationId xmlns:a16="http://schemas.microsoft.com/office/drawing/2014/main" id="{D54E19D3-72C5-4B80-9C38-64FDF7A8D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726" y="2471917"/>
            <a:ext cx="2718015" cy="2038511"/>
          </a:xfrm>
          <a:prstGeom prst="rect">
            <a:avLst/>
          </a:prstGeom>
        </p:spPr>
      </p:pic>
      <p:pic>
        <p:nvPicPr>
          <p:cNvPr id="10" name="Picture 9" descr="Text&#10;&#10;Description automatically generated">
            <a:extLst>
              <a:ext uri="{FF2B5EF4-FFF2-40B4-BE49-F238E27FC236}">
                <a16:creationId xmlns:a16="http://schemas.microsoft.com/office/drawing/2014/main" id="{0B07696C-0CD5-4217-B9DB-37A9FB746408}"/>
              </a:ext>
            </a:extLst>
          </p:cNvPr>
          <p:cNvPicPr>
            <a:picLocks noChangeAspect="1"/>
          </p:cNvPicPr>
          <p:nvPr/>
        </p:nvPicPr>
        <p:blipFill rotWithShape="1">
          <a:blip r:embed="rId4">
            <a:extLst>
              <a:ext uri="{28A0092B-C50C-407E-A947-70E740481C1C}">
                <a14:useLocalDpi xmlns:a14="http://schemas.microsoft.com/office/drawing/2010/main" val="0"/>
              </a:ext>
            </a:extLst>
          </a:blip>
          <a:srcRect t="14664" b="14247"/>
          <a:stretch/>
        </p:blipFill>
        <p:spPr>
          <a:xfrm rot="5400000">
            <a:off x="8637958" y="2947736"/>
            <a:ext cx="2038511" cy="1086874"/>
          </a:xfrm>
          <a:prstGeom prst="rect">
            <a:avLst/>
          </a:prstGeom>
        </p:spPr>
      </p:pic>
      <p:pic>
        <p:nvPicPr>
          <p:cNvPr id="11" name="Picture 10" descr="A picture containing text, document&#10;&#10;Description automatically generated">
            <a:extLst>
              <a:ext uri="{FF2B5EF4-FFF2-40B4-BE49-F238E27FC236}">
                <a16:creationId xmlns:a16="http://schemas.microsoft.com/office/drawing/2014/main" id="{E6E569DD-01E8-45C6-96D9-6EDF9874A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252" y="2471917"/>
            <a:ext cx="2718015" cy="2038511"/>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1447723A-C87F-4A49-970B-F45C5A343349}"/>
              </a:ext>
            </a:extLst>
          </p:cNvPr>
          <p:cNvPicPr>
            <a:picLocks noChangeAspect="1"/>
          </p:cNvPicPr>
          <p:nvPr/>
        </p:nvPicPr>
        <p:blipFill rotWithShape="1">
          <a:blip r:embed="rId6">
            <a:extLst>
              <a:ext uri="{28A0092B-C50C-407E-A947-70E740481C1C}">
                <a14:useLocalDpi xmlns:a14="http://schemas.microsoft.com/office/drawing/2010/main" val="0"/>
              </a:ext>
            </a:extLst>
          </a:blip>
          <a:srcRect t="39354" b="5781"/>
          <a:stretch/>
        </p:blipFill>
        <p:spPr>
          <a:xfrm rot="5400000">
            <a:off x="3257946" y="5367535"/>
            <a:ext cx="2538397" cy="1044499"/>
          </a:xfrm>
          <a:prstGeom prst="rect">
            <a:avLst/>
          </a:prstGeom>
        </p:spPr>
      </p:pic>
      <p:pic>
        <p:nvPicPr>
          <p:cNvPr id="13" name="Picture 12">
            <a:extLst>
              <a:ext uri="{FF2B5EF4-FFF2-40B4-BE49-F238E27FC236}">
                <a16:creationId xmlns:a16="http://schemas.microsoft.com/office/drawing/2014/main" id="{11AC226B-D6E5-40A3-B5E4-04A3B688B8A7}"/>
              </a:ext>
            </a:extLst>
          </p:cNvPr>
          <p:cNvPicPr>
            <a:picLocks noChangeAspect="1"/>
          </p:cNvPicPr>
          <p:nvPr/>
        </p:nvPicPr>
        <p:blipFill rotWithShape="1">
          <a:blip r:embed="rId7">
            <a:extLst>
              <a:ext uri="{28A0092B-C50C-407E-A947-70E740481C1C}">
                <a14:useLocalDpi xmlns:a14="http://schemas.microsoft.com/office/drawing/2010/main" val="0"/>
              </a:ext>
            </a:extLst>
          </a:blip>
          <a:srcRect l="4040" r="21935"/>
          <a:stretch/>
        </p:blipFill>
        <p:spPr>
          <a:xfrm rot="5400000">
            <a:off x="1316065" y="4603885"/>
            <a:ext cx="2538398" cy="2571801"/>
          </a:xfrm>
          <a:prstGeom prst="rect">
            <a:avLst/>
          </a:prstGeom>
        </p:spPr>
      </p:pic>
      <p:pic>
        <p:nvPicPr>
          <p:cNvPr id="14" name="Picture 13" descr="A picture containing text, curb&#10;&#10;Description automatically generated">
            <a:extLst>
              <a:ext uri="{FF2B5EF4-FFF2-40B4-BE49-F238E27FC236}">
                <a16:creationId xmlns:a16="http://schemas.microsoft.com/office/drawing/2014/main" id="{440FFB01-3FBA-4EDE-ADFA-E87E47CBCD1E}"/>
              </a:ext>
            </a:extLst>
          </p:cNvPr>
          <p:cNvPicPr>
            <a:picLocks noChangeAspect="1"/>
          </p:cNvPicPr>
          <p:nvPr/>
        </p:nvPicPr>
        <p:blipFill rotWithShape="1">
          <a:blip r:embed="rId8">
            <a:extLst>
              <a:ext uri="{28A0092B-C50C-407E-A947-70E740481C1C}">
                <a14:useLocalDpi xmlns:a14="http://schemas.microsoft.com/office/drawing/2010/main" val="0"/>
              </a:ext>
            </a:extLst>
          </a:blip>
          <a:srcRect l="-271" t="46393" r="271" b="16396"/>
          <a:stretch/>
        </p:blipFill>
        <p:spPr>
          <a:xfrm rot="5400000">
            <a:off x="-457782" y="5535569"/>
            <a:ext cx="2538396" cy="708431"/>
          </a:xfrm>
          <a:prstGeom prst="rect">
            <a:avLst/>
          </a:prstGeom>
        </p:spPr>
      </p:pic>
      <p:pic>
        <p:nvPicPr>
          <p:cNvPr id="15" name="Picture 14" descr="A picture containing text, floor, indoor, table&#10;&#10;Description automatically generated">
            <a:extLst>
              <a:ext uri="{FF2B5EF4-FFF2-40B4-BE49-F238E27FC236}">
                <a16:creationId xmlns:a16="http://schemas.microsoft.com/office/drawing/2014/main" id="{AF797DF6-EAEB-4C5E-849D-4A79737BCA0D}"/>
              </a:ext>
            </a:extLst>
          </p:cNvPr>
          <p:cNvPicPr>
            <a:picLocks noChangeAspect="1"/>
          </p:cNvPicPr>
          <p:nvPr/>
        </p:nvPicPr>
        <p:blipFill rotWithShape="1">
          <a:blip r:embed="rId9">
            <a:extLst>
              <a:ext uri="{28A0092B-C50C-407E-A947-70E740481C1C}">
                <a14:useLocalDpi xmlns:a14="http://schemas.microsoft.com/office/drawing/2010/main" val="0"/>
              </a:ext>
            </a:extLst>
          </a:blip>
          <a:srcRect t="5389" b="15062"/>
          <a:stretch/>
        </p:blipFill>
        <p:spPr>
          <a:xfrm>
            <a:off x="5183124" y="4620586"/>
            <a:ext cx="5290158" cy="3156228"/>
          </a:xfrm>
          <a:prstGeom prst="rect">
            <a:avLst/>
          </a:prstGeom>
        </p:spPr>
      </p:pic>
      <p:sp>
        <p:nvSpPr>
          <p:cNvPr id="16" name="Scroll: Vertical 15">
            <a:extLst>
              <a:ext uri="{FF2B5EF4-FFF2-40B4-BE49-F238E27FC236}">
                <a16:creationId xmlns:a16="http://schemas.microsoft.com/office/drawing/2014/main" id="{FB7789A8-84EB-4E20-AE45-2DBA5E04367B}"/>
              </a:ext>
            </a:extLst>
          </p:cNvPr>
          <p:cNvSpPr/>
          <p:nvPr/>
        </p:nvSpPr>
        <p:spPr>
          <a:xfrm>
            <a:off x="10742601" y="4290244"/>
            <a:ext cx="2085279" cy="1405053"/>
          </a:xfrm>
          <a:prstGeom prst="verticalScroll">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Check image size on real document</a:t>
            </a:r>
          </a:p>
        </p:txBody>
      </p:sp>
    </p:spTree>
    <p:extLst>
      <p:ext uri="{BB962C8B-B14F-4D97-AF65-F5344CB8AC3E}">
        <p14:creationId xmlns:p14="http://schemas.microsoft.com/office/powerpoint/2010/main" val="772873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Prototyping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1">
            <a:normAutofit/>
          </a:bodyPr>
          <a:lstStyle/>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r>
              <a:rPr kumimoji="0" lang="en-GB" sz="14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Interface 1 referring to &lt;source N&gt; </a:t>
            </a: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lang="en-GB" sz="1400" b="1" dirty="0">
              <a:solidFill>
                <a:srgbClr val="00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4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4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indent="0">
              <a:lnSpc>
                <a:spcPts val="1200"/>
              </a:lnSpc>
              <a:spcBef>
                <a:spcPts val="0"/>
              </a:spcBef>
              <a:spcAft>
                <a:spcPts val="0"/>
              </a:spcAft>
              <a:buNone/>
            </a:pPr>
            <a:endParaRPr lang="en-GB" sz="11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Evaluation</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This design idea was not compatible with the context of where it would be used. The interface would be sticking out of the wall 20cm. This is very dangerous in the hallways where there would be many people and could potentially bump into the product. As this situation should be avoided, I would not use this interface design.</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Continue of prototyping. In this page I am prototyping one of the interface design ideas.</a:t>
            </a:r>
          </a:p>
        </p:txBody>
      </p:sp>
      <p:pic>
        <p:nvPicPr>
          <p:cNvPr id="6" name="Picture 5" descr="A picture containing text, case&#10;&#10;Description automatically generated">
            <a:extLst>
              <a:ext uri="{FF2B5EF4-FFF2-40B4-BE49-F238E27FC236}">
                <a16:creationId xmlns:a16="http://schemas.microsoft.com/office/drawing/2014/main" id="{34C22324-1C49-4B1C-A5BA-E3F3B9734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582" y="4439327"/>
            <a:ext cx="3018264" cy="2263698"/>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DA7A01B-A894-4FD5-A4E5-570185AAB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891" y="4422853"/>
            <a:ext cx="3038518" cy="2278889"/>
          </a:xfrm>
          <a:prstGeom prst="rect">
            <a:avLst/>
          </a:prstGeom>
        </p:spPr>
      </p:pic>
      <p:pic>
        <p:nvPicPr>
          <p:cNvPr id="8" name="Picture 7" descr="A picture containing text, box&#10;&#10;Description automatically generated">
            <a:extLst>
              <a:ext uri="{FF2B5EF4-FFF2-40B4-BE49-F238E27FC236}">
                <a16:creationId xmlns:a16="http://schemas.microsoft.com/office/drawing/2014/main" id="{509AA3BE-3639-4BF4-98D3-96D8689A9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072" y="2134065"/>
            <a:ext cx="2910468" cy="218285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FC0D1543-E4CC-4DD2-B6CE-2135072688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 y="4422853"/>
            <a:ext cx="3038519" cy="2278889"/>
          </a:xfrm>
          <a:prstGeom prst="rect">
            <a:avLst/>
          </a:prstGeom>
        </p:spPr>
      </p:pic>
      <p:pic>
        <p:nvPicPr>
          <p:cNvPr id="10" name="Picture 9">
            <a:extLst>
              <a:ext uri="{FF2B5EF4-FFF2-40B4-BE49-F238E27FC236}">
                <a16:creationId xmlns:a16="http://schemas.microsoft.com/office/drawing/2014/main" id="{AA65DBC8-24C4-41CA-99D3-59646AA790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1" y="2134065"/>
            <a:ext cx="2910468" cy="2182851"/>
          </a:xfrm>
          <a:prstGeom prst="rect">
            <a:avLst/>
          </a:prstGeom>
        </p:spPr>
      </p:pic>
      <p:pic>
        <p:nvPicPr>
          <p:cNvPr id="11" name="Picture 10">
            <a:extLst>
              <a:ext uri="{FF2B5EF4-FFF2-40B4-BE49-F238E27FC236}">
                <a16:creationId xmlns:a16="http://schemas.microsoft.com/office/drawing/2014/main" id="{848212FE-7B76-49AD-85D1-EF1382B730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2636" y="2134065"/>
            <a:ext cx="2910468" cy="2182851"/>
          </a:xfrm>
          <a:prstGeom prst="rect">
            <a:avLst/>
          </a:prstGeom>
        </p:spPr>
      </p:pic>
    </p:spTree>
    <p:extLst>
      <p:ext uri="{BB962C8B-B14F-4D97-AF65-F5344CB8AC3E}">
        <p14:creationId xmlns:p14="http://schemas.microsoft.com/office/powerpoint/2010/main" val="209881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Prototyping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226881"/>
          </a:xfrm>
        </p:spPr>
        <p:txBody>
          <a:bodyPr numCol="1">
            <a:normAutofit/>
          </a:bodyPr>
          <a:lstStyle/>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Interface 2 referring to &lt;source L&gt; and &lt;Source M&gt; </a:t>
            </a: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400" b="1" dirty="0">
                <a:latin typeface="Arial" panose="020B0604020202020204" pitchFamily="34" charset="0"/>
                <a:cs typeface="Arial" panose="020B0604020202020204" pitchFamily="34" charset="0"/>
              </a:rPr>
              <a:t>Evaluation</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Considering that the eye height of my demographics is with in the range 130 – 150cm (height -10cm), there were difficulties that the interface was placed high above the ground, which had possibilities to cause problems in the hallways in terms of traffic and health. Also, the angle of the interface was not fully effective as it depended on the distance from the prototype. Moreover, the distance was about 50cm. Regarding the comfortable human vision range of 60 degrees, the calculated width of comfortable vision would be 58 cm. Therefore, I will decide not to make a full scale prototype of the world map board and instead use 58cm as the width. </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interface itself had an angle which was difficult to view correctly(some users would have to view it in an angle near</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their eye level. This will make the it hard for the users to locate the buttons or read the text. Also, the QR code would</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not be well seen.) As a result, I concluded that having an interface was not helpful and that it would be removed.</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Continue of prototyping interface design ideas.</a:t>
            </a:r>
          </a:p>
        </p:txBody>
      </p:sp>
      <p:pic>
        <p:nvPicPr>
          <p:cNvPr id="6" name="Picture 5" descr="A picture containing text&#10;&#10;Description automatically generated">
            <a:extLst>
              <a:ext uri="{FF2B5EF4-FFF2-40B4-BE49-F238E27FC236}">
                <a16:creationId xmlns:a16="http://schemas.microsoft.com/office/drawing/2014/main" id="{EBFB18BF-F824-4228-9241-D0661380E88F}"/>
              </a:ext>
            </a:extLst>
          </p:cNvPr>
          <p:cNvPicPr>
            <a:picLocks noChangeAspect="1"/>
          </p:cNvPicPr>
          <p:nvPr/>
        </p:nvPicPr>
        <p:blipFill rotWithShape="1">
          <a:blip r:embed="rId2">
            <a:extLst>
              <a:ext uri="{28A0092B-C50C-407E-A947-70E740481C1C}">
                <a14:useLocalDpi xmlns:a14="http://schemas.microsoft.com/office/drawing/2010/main" val="0"/>
              </a:ext>
            </a:extLst>
          </a:blip>
          <a:srcRect t="17405" b="5547"/>
          <a:stretch/>
        </p:blipFill>
        <p:spPr>
          <a:xfrm>
            <a:off x="457200" y="2183481"/>
            <a:ext cx="3289610" cy="1900930"/>
          </a:xfrm>
          <a:prstGeom prst="rect">
            <a:avLst/>
          </a:prstGeom>
        </p:spPr>
      </p:pic>
      <p:pic>
        <p:nvPicPr>
          <p:cNvPr id="7" name="Picture 6">
            <a:extLst>
              <a:ext uri="{FF2B5EF4-FFF2-40B4-BE49-F238E27FC236}">
                <a16:creationId xmlns:a16="http://schemas.microsoft.com/office/drawing/2014/main" id="{AAF59A6F-FFB1-4E40-8246-2B61BEB499E7}"/>
              </a:ext>
            </a:extLst>
          </p:cNvPr>
          <p:cNvPicPr>
            <a:picLocks noChangeAspect="1"/>
          </p:cNvPicPr>
          <p:nvPr/>
        </p:nvPicPr>
        <p:blipFill rotWithShape="1">
          <a:blip r:embed="rId3">
            <a:extLst>
              <a:ext uri="{28A0092B-C50C-407E-A947-70E740481C1C}">
                <a14:useLocalDpi xmlns:a14="http://schemas.microsoft.com/office/drawing/2010/main" val="0"/>
              </a:ext>
            </a:extLst>
          </a:blip>
          <a:srcRect l="15318" r="11649"/>
          <a:stretch/>
        </p:blipFill>
        <p:spPr>
          <a:xfrm>
            <a:off x="3891776" y="2183770"/>
            <a:ext cx="1817648" cy="1866643"/>
          </a:xfrm>
          <a:prstGeom prst="rect">
            <a:avLst/>
          </a:prstGeom>
        </p:spPr>
      </p:pic>
      <p:pic>
        <p:nvPicPr>
          <p:cNvPr id="8" name="Picture 7" descr="A picture containing indoor, floor&#10;&#10;Description automatically generated">
            <a:extLst>
              <a:ext uri="{FF2B5EF4-FFF2-40B4-BE49-F238E27FC236}">
                <a16:creationId xmlns:a16="http://schemas.microsoft.com/office/drawing/2014/main" id="{3CD936D6-C160-49BE-B7E3-AC3A49FE4314}"/>
              </a:ext>
            </a:extLst>
          </p:cNvPr>
          <p:cNvPicPr>
            <a:picLocks noChangeAspect="1"/>
          </p:cNvPicPr>
          <p:nvPr/>
        </p:nvPicPr>
        <p:blipFill rotWithShape="1">
          <a:blip r:embed="rId4">
            <a:extLst>
              <a:ext uri="{28A0092B-C50C-407E-A947-70E740481C1C}">
                <a14:useLocalDpi xmlns:a14="http://schemas.microsoft.com/office/drawing/2010/main" val="0"/>
              </a:ext>
            </a:extLst>
          </a:blip>
          <a:srcRect t="20068" b="7905"/>
          <a:stretch/>
        </p:blipFill>
        <p:spPr>
          <a:xfrm>
            <a:off x="5841105" y="2183481"/>
            <a:ext cx="2941788" cy="158916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D267CBF-DD80-4E82-9D83-B0D89EB1D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3591" y="2192744"/>
            <a:ext cx="2476893" cy="185767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E5688499-5190-441D-AFDF-167CCEE24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198881"/>
            <a:ext cx="2497873" cy="1873404"/>
          </a:xfrm>
          <a:prstGeom prst="rect">
            <a:avLst/>
          </a:prstGeom>
        </p:spPr>
      </p:pic>
      <p:pic>
        <p:nvPicPr>
          <p:cNvPr id="11" name="Picture 10">
            <a:extLst>
              <a:ext uri="{FF2B5EF4-FFF2-40B4-BE49-F238E27FC236}">
                <a16:creationId xmlns:a16="http://schemas.microsoft.com/office/drawing/2014/main" id="{C95C7BBA-46D5-46BC-BCBD-CA8C7E975E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6949" y="4198881"/>
            <a:ext cx="2497873" cy="1873405"/>
          </a:xfrm>
          <a:prstGeom prst="rect">
            <a:avLst/>
          </a:prstGeom>
        </p:spPr>
      </p:pic>
      <p:pic>
        <p:nvPicPr>
          <p:cNvPr id="12" name="Picture 11">
            <a:extLst>
              <a:ext uri="{FF2B5EF4-FFF2-40B4-BE49-F238E27FC236}">
                <a16:creationId xmlns:a16="http://schemas.microsoft.com/office/drawing/2014/main" id="{EB273D71-95BF-4C89-8CC3-915DD2CF2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6698" y="4198881"/>
            <a:ext cx="2497873" cy="187340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20A6AE60-A385-4B25-8C50-CC8056CD07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6447" y="4198881"/>
            <a:ext cx="3458984" cy="2594238"/>
          </a:xfrm>
          <a:prstGeom prst="rect">
            <a:avLst/>
          </a:prstGeom>
        </p:spPr>
      </p:pic>
      <p:pic>
        <p:nvPicPr>
          <p:cNvPr id="14" name="Picture 13">
            <a:extLst>
              <a:ext uri="{FF2B5EF4-FFF2-40B4-BE49-F238E27FC236}">
                <a16:creationId xmlns:a16="http://schemas.microsoft.com/office/drawing/2014/main" id="{307F8FA1-B841-4FC5-805B-9F350CB1852E}"/>
              </a:ext>
            </a:extLst>
          </p:cNvPr>
          <p:cNvPicPr>
            <a:picLocks noChangeAspect="1"/>
          </p:cNvPicPr>
          <p:nvPr/>
        </p:nvPicPr>
        <p:blipFill>
          <a:blip r:embed="rId10"/>
          <a:stretch>
            <a:fillRect/>
          </a:stretch>
        </p:blipFill>
        <p:spPr>
          <a:xfrm>
            <a:off x="8747340" y="7562342"/>
            <a:ext cx="3029655" cy="1975335"/>
          </a:xfrm>
          <a:prstGeom prst="rect">
            <a:avLst/>
          </a:prstGeom>
        </p:spPr>
      </p:pic>
    </p:spTree>
    <p:extLst>
      <p:ext uri="{BB962C8B-B14F-4D97-AF65-F5344CB8AC3E}">
        <p14:creationId xmlns:p14="http://schemas.microsoft.com/office/powerpoint/2010/main" val="3989541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Prototyping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1">
            <a:normAutofit/>
          </a:bodyPr>
          <a:lstStyle/>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r>
              <a:rPr kumimoji="0" lang="en-GB" sz="14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Electronic circuits prototyped on a breadboard.</a:t>
            </a: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lang="en-GB" sz="1400" b="1" dirty="0">
              <a:solidFill>
                <a:srgbClr val="00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400" b="1"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4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
                <a:srgbClr val="6F6F74"/>
              </a:buClr>
              <a:buSzPct val="80000"/>
              <a:buFont typeface="Arial" pitchFamily="34" charset="0"/>
              <a:buNone/>
              <a:tabLst/>
              <a:defRPr/>
            </a:pPr>
            <a:endParaRPr kumimoji="0" lang="en-GB" sz="1200" b="0" i="0" u="none" strike="noStrike" kern="1200" cap="none" spc="14"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indent="0">
              <a:lnSpc>
                <a:spcPts val="1200"/>
              </a:lnSpc>
              <a:spcBef>
                <a:spcPts val="0"/>
              </a:spcBef>
              <a:spcAft>
                <a:spcPts val="0"/>
              </a:spcAft>
              <a:buNone/>
            </a:pPr>
            <a:endParaRPr lang="en-GB" sz="11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Evaluation</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 have evaluated the electronic circuit.</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 this page I will be prototyping a part of the electronic circuit and the software program to test if it runs fine.</a:t>
            </a:r>
          </a:p>
        </p:txBody>
      </p:sp>
      <p:pic>
        <p:nvPicPr>
          <p:cNvPr id="21" name="Content Placeholder 5">
            <a:extLst>
              <a:ext uri="{FF2B5EF4-FFF2-40B4-BE49-F238E27FC236}">
                <a16:creationId xmlns:a16="http://schemas.microsoft.com/office/drawing/2014/main" id="{86D564D2-DB67-42B0-A6BA-7DCDBFBD38D6}"/>
              </a:ext>
            </a:extLst>
          </p:cNvPr>
          <p:cNvPicPr>
            <a:picLocks noChangeAspect="1"/>
          </p:cNvPicPr>
          <p:nvPr/>
        </p:nvPicPr>
        <p:blipFill rotWithShape="1">
          <a:blip r:embed="rId2"/>
          <a:srcRect l="1274" r="1088"/>
          <a:stretch/>
        </p:blipFill>
        <p:spPr>
          <a:xfrm>
            <a:off x="696624" y="3137117"/>
            <a:ext cx="4595032" cy="3326966"/>
          </a:xfrm>
          <a:prstGeom prst="rect">
            <a:avLst/>
          </a:prstGeom>
        </p:spPr>
      </p:pic>
      <p:pic>
        <p:nvPicPr>
          <p:cNvPr id="22" name="Picture 21">
            <a:extLst>
              <a:ext uri="{FF2B5EF4-FFF2-40B4-BE49-F238E27FC236}">
                <a16:creationId xmlns:a16="http://schemas.microsoft.com/office/drawing/2014/main" id="{2D18CFC2-4A76-4485-991C-92E1CC06885B}"/>
              </a:ext>
            </a:extLst>
          </p:cNvPr>
          <p:cNvPicPr>
            <a:picLocks noChangeAspect="1"/>
          </p:cNvPicPr>
          <p:nvPr/>
        </p:nvPicPr>
        <p:blipFill rotWithShape="1">
          <a:blip r:embed="rId3"/>
          <a:srcRect l="695" t="831" r="695" b="831"/>
          <a:stretch/>
        </p:blipFill>
        <p:spPr>
          <a:xfrm>
            <a:off x="5531080" y="3137116"/>
            <a:ext cx="4719230" cy="3326965"/>
          </a:xfrm>
          <a:prstGeom prst="rect">
            <a:avLst/>
          </a:prstGeom>
        </p:spPr>
      </p:pic>
    </p:spTree>
    <p:extLst>
      <p:ext uri="{BB962C8B-B14F-4D97-AF65-F5344CB8AC3E}">
        <p14:creationId xmlns:p14="http://schemas.microsoft.com/office/powerpoint/2010/main" val="3261538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Adjustments</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After the evaluation of Interface 2, I considered looking at other existing designs that had the similar use of my newly updated product that would be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Placed at eye level</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Hands would be used to push a button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size is suited to see everything</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interface would be removed.</a:t>
            </a: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To have a button I would have to place it on the world map. This meant I would have to relocate all the electronics I initially planned to place inside the interface to the empty space of 16mm behind the panel. As a result, I have decided to use an Arduino Nano instead of an Arduino Uno as it would be more compact in size without any other differences in terms of performance. </a:t>
            </a: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2060676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pic>
        <p:nvPicPr>
          <p:cNvPr id="7" name="Picture 6" descr="A picture containing text, indoor, box, case&#10;&#10;Description automatically generated">
            <a:extLst>
              <a:ext uri="{FF2B5EF4-FFF2-40B4-BE49-F238E27FC236}">
                <a16:creationId xmlns:a16="http://schemas.microsoft.com/office/drawing/2014/main" id="{D49AA06A-5D66-41C2-A590-F21A3154D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469" y="3170431"/>
            <a:ext cx="4347117" cy="3260338"/>
          </a:xfrm>
          <a:prstGeom prst="rect">
            <a:avLst/>
          </a:prstGeom>
        </p:spPr>
      </p:pic>
    </p:spTree>
    <p:extLst>
      <p:ext uri="{BB962C8B-B14F-4D97-AF65-F5344CB8AC3E}">
        <p14:creationId xmlns:p14="http://schemas.microsoft.com/office/powerpoint/2010/main" val="156175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Choosing the Contextual Challenge</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6690732" cy="7226881"/>
          </a:xfrm>
        </p:spPr>
        <p:txBody>
          <a:bodyPr numCol="1">
            <a:normAutofit/>
          </a:bodyPr>
          <a:lstStyle/>
          <a:p>
            <a:pPr marL="0" indent="0">
              <a:spcBef>
                <a:spcPts val="0"/>
              </a:spcBef>
              <a:spcAft>
                <a:spcPts val="0"/>
              </a:spcAft>
              <a:buNone/>
            </a:pPr>
            <a:r>
              <a:rPr lang="en-GB" sz="1400" b="1" dirty="0">
                <a:latin typeface="Arial" panose="020B0604020202020204" pitchFamily="34" charset="0"/>
                <a:cs typeface="Arial" panose="020B0604020202020204" pitchFamily="34" charset="0"/>
              </a:rPr>
              <a:t>Theme 3: The Coast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theme was a challenge as I was not familiar with the coast. Therefore, I had to research information to get a decent overview of the theme.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preserve wildlife in coastal areas?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It was fortunate to live in the UAE and have access to many coastal areas including The Mangrove, Corniche, and Al </a:t>
            </a:r>
            <a:r>
              <a:rPr lang="en-GB" sz="1200" dirty="0" err="1">
                <a:latin typeface="Arial" panose="020B0604020202020204" pitchFamily="34" charset="0"/>
                <a:cs typeface="Arial" panose="020B0604020202020204" pitchFamily="34" charset="0"/>
              </a:rPr>
              <a:t>Bateen</a:t>
            </a:r>
            <a:r>
              <a:rPr lang="en-GB" sz="1200" dirty="0">
                <a:latin typeface="Arial" panose="020B0604020202020204" pitchFamily="34" charset="0"/>
                <a:cs typeface="Arial" panose="020B0604020202020204" pitchFamily="34" charset="0"/>
              </a:rPr>
              <a:t> beach which is close by. This physical proximity would help me out in researching the wildlife and coming up with initial ideas.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stay safe at the coast?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been to Al </a:t>
            </a:r>
            <a:r>
              <a:rPr lang="en-GB" sz="1200" dirty="0" err="1">
                <a:latin typeface="Arial" panose="020B0604020202020204" pitchFamily="34" charset="0"/>
                <a:cs typeface="Arial" panose="020B0604020202020204" pitchFamily="34" charset="0"/>
              </a:rPr>
              <a:t>Bateen</a:t>
            </a:r>
            <a:r>
              <a:rPr lang="en-GB" sz="1200" dirty="0">
                <a:latin typeface="Arial" panose="020B0604020202020204" pitchFamily="34" charset="0"/>
                <a:cs typeface="Arial" panose="020B0604020202020204" pitchFamily="34" charset="0"/>
              </a:rPr>
              <a:t> Beach and personally the sand had many broken sea shells that may cause a cut. It was appealing as approach “staying safe at the coast” could be done both physically(fences) and mentally(putting up warning signs). One thing that was confusing about the challenge was that there could be two possible types of “coasts”. The first one would be the beach; the second would be the rocky cliff near the ocean. Each one has its own dangers which made me confusing. Furthermore, UAE does not have the latter. As a result, I have excluded the option.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400" b="1" dirty="0">
                <a:latin typeface="Arial" panose="020B0604020202020204" pitchFamily="34" charset="0"/>
                <a:cs typeface="Arial" panose="020B0604020202020204" pitchFamily="34" charset="0"/>
              </a:rPr>
              <a:t>My Choice:</a:t>
            </a:r>
          </a:p>
          <a:p>
            <a:pPr marL="0" indent="0">
              <a:spcBef>
                <a:spcPts val="0"/>
              </a:spcBef>
              <a:spcAft>
                <a:spcPts val="0"/>
              </a:spcAft>
              <a:buNone/>
            </a:pPr>
            <a:endParaRPr lang="en-GB" sz="1400" b="1"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thought </a:t>
            </a:r>
            <a:r>
              <a:rPr lang="en-GB" sz="1200" dirty="0">
                <a:solidFill>
                  <a:srgbClr val="00B050"/>
                </a:solidFill>
                <a:latin typeface="Arial" panose="020B0604020202020204" pitchFamily="34" charset="0"/>
                <a:cs typeface="Arial" panose="020B0604020202020204" pitchFamily="34" charset="0"/>
              </a:rPr>
              <a:t>familiarity</a:t>
            </a:r>
            <a:r>
              <a:rPr lang="en-GB" sz="1200" dirty="0">
                <a:latin typeface="Arial" panose="020B0604020202020204" pitchFamily="34" charset="0"/>
                <a:cs typeface="Arial" panose="020B0604020202020204" pitchFamily="34" charset="0"/>
              </a:rPr>
              <a:t> was important for the thinking up with initial ideas and adaptation of the products I will be making. Similarly, I valued my </a:t>
            </a:r>
            <a:r>
              <a:rPr lang="en-GB" sz="1200" dirty="0">
                <a:solidFill>
                  <a:srgbClr val="00B050"/>
                </a:solidFill>
                <a:latin typeface="Arial" panose="020B0604020202020204" pitchFamily="34" charset="0"/>
                <a:cs typeface="Arial" panose="020B0604020202020204" pitchFamily="34" charset="0"/>
              </a:rPr>
              <a:t>personal motivation</a:t>
            </a:r>
            <a:r>
              <a:rPr lang="en-GB" sz="1200" dirty="0">
                <a:latin typeface="Arial" panose="020B0604020202020204" pitchFamily="34" charset="0"/>
                <a:cs typeface="Arial" panose="020B0604020202020204" pitchFamily="34" charset="0"/>
              </a:rPr>
              <a:t>. Furthermore, the UAE government is starting to consider climate emergency(</a:t>
            </a:r>
            <a:r>
              <a:rPr lang="en-GB" sz="1200" dirty="0">
                <a:solidFill>
                  <a:srgbClr val="00B050"/>
                </a:solidFill>
                <a:latin typeface="Arial" panose="020B0604020202020204" pitchFamily="34" charset="0"/>
                <a:cs typeface="Arial" panose="020B0604020202020204" pitchFamily="34" charset="0"/>
              </a:rPr>
              <a:t>have not yet declared climate emergency</a:t>
            </a:r>
            <a:r>
              <a:rPr lang="en-GB" sz="1200" dirty="0">
                <a:latin typeface="Arial" panose="020B0604020202020204" pitchFamily="34" charset="0"/>
                <a:cs typeface="Arial" panose="020B0604020202020204" pitchFamily="34" charset="0"/>
              </a:rPr>
              <a:t>) which means I can benefit from it in someway.(more interest in my product, more people who heard of the term, better feedback that gives more possibility to improve, etc) Also, the </a:t>
            </a:r>
            <a:r>
              <a:rPr lang="en-GB" sz="1200" dirty="0">
                <a:solidFill>
                  <a:srgbClr val="00B050"/>
                </a:solidFill>
                <a:latin typeface="Arial" panose="020B0604020202020204" pitchFamily="34" charset="0"/>
                <a:cs typeface="Arial" panose="020B0604020202020204" pitchFamily="34" charset="0"/>
              </a:rPr>
              <a:t>broadness of the topic </a:t>
            </a:r>
            <a:r>
              <a:rPr lang="en-GB" sz="1200" dirty="0">
                <a:latin typeface="Arial" panose="020B0604020202020204" pitchFamily="34" charset="0"/>
                <a:cs typeface="Arial" panose="020B0604020202020204" pitchFamily="34" charset="0"/>
              </a:rPr>
              <a:t>gives me more range of products that I can make. Therefore, I have chosen this contextual challenge. </a:t>
            </a:r>
          </a:p>
        </p:txBody>
      </p:sp>
      <p:pic>
        <p:nvPicPr>
          <p:cNvPr id="4" name="Picture 3" descr="A screen shot of a computer&#10;&#10;Description automatically generated">
            <a:extLst>
              <a:ext uri="{FF2B5EF4-FFF2-40B4-BE49-F238E27FC236}">
                <a16:creationId xmlns:a16="http://schemas.microsoft.com/office/drawing/2014/main" id="{38A76C97-96CA-4B5B-A9CC-96B76BBC785D}"/>
              </a:ext>
            </a:extLst>
          </p:cNvPr>
          <p:cNvPicPr>
            <a:picLocks noChangeAspect="1"/>
          </p:cNvPicPr>
          <p:nvPr/>
        </p:nvPicPr>
        <p:blipFill rotWithShape="1">
          <a:blip r:embed="rId3">
            <a:extLst>
              <a:ext uri="{28A0092B-C50C-407E-A947-70E740481C1C}">
                <a14:useLocalDpi xmlns:a14="http://schemas.microsoft.com/office/drawing/2010/main" val="0"/>
              </a:ext>
            </a:extLst>
          </a:blip>
          <a:srcRect l="9948" t="9636" r="7294" b="9638"/>
          <a:stretch/>
        </p:blipFill>
        <p:spPr>
          <a:xfrm>
            <a:off x="7252532" y="1862253"/>
            <a:ext cx="4249704" cy="3108960"/>
          </a:xfrm>
          <a:prstGeom prst="rect">
            <a:avLst/>
          </a:prstGeom>
        </p:spPr>
      </p:pic>
    </p:spTree>
    <p:extLst>
      <p:ext uri="{BB962C8B-B14F-4D97-AF65-F5344CB8AC3E}">
        <p14:creationId xmlns:p14="http://schemas.microsoft.com/office/powerpoint/2010/main" val="4016361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2786571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pic>
        <p:nvPicPr>
          <p:cNvPr id="7" name="Content Placeholder 6" descr="A screenshot of a cell phone&#10;&#10;Description automatically generated">
            <a:extLst>
              <a:ext uri="{FF2B5EF4-FFF2-40B4-BE49-F238E27FC236}">
                <a16:creationId xmlns:a16="http://schemas.microsoft.com/office/drawing/2014/main" id="{975BE044-3FFC-4B1E-918D-40B35F356D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661533"/>
            <a:ext cx="10846842" cy="7660887"/>
          </a:xfrm>
        </p:spPr>
      </p:pic>
    </p:spTree>
    <p:extLst>
      <p:ext uri="{BB962C8B-B14F-4D97-AF65-F5344CB8AC3E}">
        <p14:creationId xmlns:p14="http://schemas.microsoft.com/office/powerpoint/2010/main" val="714528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Bibliography</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661533"/>
            <a:ext cx="11045036" cy="7939667"/>
          </a:xfrm>
        </p:spPr>
        <p:txBody>
          <a:bodyPr numCol="1">
            <a:norm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Introduction</a:t>
            </a:r>
          </a:p>
          <a:p>
            <a:pPr>
              <a:spcBef>
                <a:spcPts val="0"/>
              </a:spcBef>
              <a:spcAft>
                <a:spcPts val="0"/>
              </a:spcAft>
            </a:pPr>
            <a:r>
              <a:rPr lang="en-GB" sz="12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https://www.stanfordchildrens.org/en/topic/default?id=cognitive-development-90-P01594</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https://www.campaigncc.org/schoolresources</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Investigation</a:t>
            </a:r>
          </a:p>
          <a:p>
            <a:pPr>
              <a:spcBef>
                <a:spcPts val="0"/>
              </a:spcBef>
              <a:spcAft>
                <a:spcPts val="0"/>
              </a:spcAft>
            </a:pPr>
            <a:r>
              <a:rPr lang="en-GB" sz="12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https://www.statista.com/statistics/585333/children-s-ownership-of-smartphones-by-age-and-gender/</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https://davidsuzuki.org/what-you-can-do/top-10-ways-can-stop-climate-change/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https://www.nrdc.org/stories/how-you-can-stop-global-warming</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https://marketingland.com/12-ways-use-urgency-psychology-improve-conversions-112603</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https://www.searchenginejournal.com/create-urgency-conversions-sales/249643/#close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https://conversionfanatics.com/convey-sense-urgency-without-sounding-melodramatic/</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https://canvas.hubspot.com/styles/colors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https://lovindubai.com/news/amazon-muslims-hashtag</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https://www.today.com/style/nike-air-max-shoe-logo-called-offensive-muslims-allah-design-t147626</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Product Investigation</a:t>
            </a:r>
          </a:p>
          <a:p>
            <a:pPr>
              <a:spcBef>
                <a:spcPts val="0"/>
              </a:spcBef>
              <a:spcAft>
                <a:spcPts val="0"/>
              </a:spcAft>
            </a:pPr>
            <a:r>
              <a:rPr lang="en-GB" sz="1200" dirty="0">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https://www.fastcompany.com/90323110/these-board-games-play-out-how-climate-change-will-reshape-our-cities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https://www.urbanworks.cca.edu/news/events/2020/3/30/bartertown-game-night-the-embarcadero</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https://www.potatomike.com/stefan-nenov</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6">
                  <a:extLst>
                    <a:ext uri="{A12FA001-AC4F-418D-AE19-62706E023703}">
                      <ahyp:hlinkClr xmlns:ahyp="http://schemas.microsoft.com/office/drawing/2018/hyperlinkcolor" val="tx"/>
                    </a:ext>
                  </a:extLst>
                </a:hlinkClick>
              </a:rPr>
              <a:t>https://www.conquergoodcreative.com/march-of-the-penguins.html</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17">
                  <a:extLst>
                    <a:ext uri="{A12FA001-AC4F-418D-AE19-62706E023703}">
                      <ahyp:hlinkClr xmlns:ahyp="http://schemas.microsoft.com/office/drawing/2018/hyperlinkcolor" val="tx"/>
                    </a:ext>
                  </a:extLst>
                </a:hlinkClick>
              </a:rPr>
              <a:t>https://artipelag.se/en/activities/climate-chess/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Factors to consider</a:t>
            </a:r>
          </a:p>
          <a:p>
            <a:pPr>
              <a:spcBef>
                <a:spcPts val="0"/>
              </a:spcBef>
              <a:spcAft>
                <a:spcPts val="0"/>
              </a:spcAft>
            </a:pPr>
            <a:r>
              <a:rPr lang="en-GB" sz="1200" dirty="0">
                <a:latin typeface="Arial" panose="020B0604020202020204" pitchFamily="34" charset="0"/>
                <a:cs typeface="Arial" panose="020B0604020202020204" pitchFamily="34" charset="0"/>
                <a:hlinkClick r:id="rId18">
                  <a:extLst>
                    <a:ext uri="{A12FA001-AC4F-418D-AE19-62706E023703}">
                      <ahyp:hlinkClr xmlns:ahyp="http://schemas.microsoft.com/office/drawing/2018/hyperlinkcolor" val="tx"/>
                    </a:ext>
                  </a:extLst>
                </a:hlinkClick>
              </a:rPr>
              <a:t>https://www.designingforpeople.org.uk/evaluate/product-safety/</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Shipping</a:t>
            </a:r>
          </a:p>
          <a:p>
            <a:pPr>
              <a:spcBef>
                <a:spcPts val="0"/>
              </a:spcBef>
              <a:spcAft>
                <a:spcPts val="0"/>
              </a:spcAft>
            </a:pPr>
            <a:r>
              <a:rPr lang="en-GB" sz="1200" dirty="0">
                <a:latin typeface="Arial" panose="020B0604020202020204" pitchFamily="34" charset="0"/>
                <a:cs typeface="Arial" panose="020B0604020202020204" pitchFamily="34" charset="0"/>
                <a:hlinkClick r:id="rId19">
                  <a:extLst>
                    <a:ext uri="{A12FA001-AC4F-418D-AE19-62706E023703}">
                      <ahyp:hlinkClr xmlns:ahyp="http://schemas.microsoft.com/office/drawing/2018/hyperlinkcolor" val="tx"/>
                    </a:ext>
                  </a:extLst>
                </a:hlinkClick>
              </a:rPr>
              <a:t>https://www.babbel.com/en/magazine/how-many-people-speak-english-and-where-is-it-spoken</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0">
                  <a:extLst>
                    <a:ext uri="{A12FA001-AC4F-418D-AE19-62706E023703}">
                      <ahyp:hlinkClr xmlns:ahyp="http://schemas.microsoft.com/office/drawing/2018/hyperlinkcolor" val="tx"/>
                    </a:ext>
                  </a:extLst>
                </a:hlinkClick>
              </a:rPr>
              <a:t>https://wwwapps.ups.com/ctc/request?loc=en_AE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1">
                  <a:extLst>
                    <a:ext uri="{A12FA001-AC4F-418D-AE19-62706E023703}">
                      <ahyp:hlinkClr xmlns:ahyp="http://schemas.microsoft.com/office/drawing/2018/hyperlinkcolor" val="tx"/>
                    </a:ext>
                  </a:extLst>
                </a:hlinkClick>
              </a:rPr>
              <a:t>https://www.footprintnetwork.org/2015/11/18/united-arab-emirates/#:~:text=When%20Global%20Footprint%20Network%20reported,were%20determined%20to%20learn%20why.</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2">
                  <a:extLst>
                    <a:ext uri="{A12FA001-AC4F-418D-AE19-62706E023703}">
                      <ahyp:hlinkClr xmlns:ahyp="http://schemas.microsoft.com/office/drawing/2018/hyperlinkcolor" val="tx"/>
                    </a:ext>
                  </a:extLst>
                </a:hlinkClick>
              </a:rPr>
              <a:t>https://packability.wordpress.com/2015/10/20/cornstrach-vs-polystyrene-packing-peanuts/</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Material Research</a:t>
            </a:r>
          </a:p>
          <a:p>
            <a:pPr>
              <a:spcBef>
                <a:spcPts val="0"/>
              </a:spcBef>
              <a:spcAft>
                <a:spcPts val="0"/>
              </a:spcAft>
            </a:pPr>
            <a:r>
              <a:rPr lang="en-GB" sz="1200" dirty="0">
                <a:latin typeface="Arial" panose="020B0604020202020204" pitchFamily="34" charset="0"/>
                <a:cs typeface="Arial" panose="020B0604020202020204" pitchFamily="34" charset="0"/>
                <a:hlinkClick r:id="rId23">
                  <a:extLst>
                    <a:ext uri="{A12FA001-AC4F-418D-AE19-62706E023703}">
                      <ahyp:hlinkClr xmlns:ahyp="http://schemas.microsoft.com/office/drawing/2018/hyperlinkcolor" val="tx"/>
                    </a:ext>
                  </a:extLst>
                </a:hlinkClick>
              </a:rPr>
              <a:t>https://www.orangeries-uk.co.uk/advantages-and-disadvantages-of-pine-conservatories.html</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4">
                  <a:extLst>
                    <a:ext uri="{A12FA001-AC4F-418D-AE19-62706E023703}">
                      <ahyp:hlinkClr xmlns:ahyp="http://schemas.microsoft.com/office/drawing/2018/hyperlinkcolor" val="tx"/>
                    </a:ext>
                  </a:extLst>
                </a:hlinkClick>
              </a:rPr>
              <a:t>https://www.liberon.co.uk/help-advice/types-of-wood/oak/</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5">
                  <a:extLst>
                    <a:ext uri="{A12FA001-AC4F-418D-AE19-62706E023703}">
                      <ahyp:hlinkClr xmlns:ahyp="http://schemas.microsoft.com/office/drawing/2018/hyperlinkcolor" val="tx"/>
                    </a:ext>
                  </a:extLst>
                </a:hlinkClick>
              </a:rPr>
              <a:t>https://design-technology.org/beech.htm#:~:text=Advantages%3A%20%2DBeech%20is%20ver%20hard,exposed%20to%20changes%20in%20moisture.</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6">
                  <a:extLst>
                    <a:ext uri="{A12FA001-AC4F-418D-AE19-62706E023703}">
                      <ahyp:hlinkClr xmlns:ahyp="http://schemas.microsoft.com/office/drawing/2018/hyperlinkcolor" val="tx"/>
                    </a:ext>
                  </a:extLst>
                </a:hlinkClick>
              </a:rPr>
              <a:t>https://www.savillefurniture.com/advantages-and-disadvantages-of-birch-wood/</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7">
                  <a:extLst>
                    <a:ext uri="{A12FA001-AC4F-418D-AE19-62706E023703}">
                      <ahyp:hlinkClr xmlns:ahyp="http://schemas.microsoft.com/office/drawing/2018/hyperlinkcolor" val="tx"/>
                    </a:ext>
                  </a:extLst>
                </a:hlinkClick>
              </a:rPr>
              <a:t>https://www.quora.com/What-are-the-disadvantages-of-birch-wood</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Design 1</a:t>
            </a:r>
          </a:p>
          <a:p>
            <a:pPr>
              <a:spcBef>
                <a:spcPts val="0"/>
              </a:spcBef>
              <a:spcAft>
                <a:spcPts val="0"/>
              </a:spcAft>
            </a:pPr>
            <a:r>
              <a:rPr lang="en-GB" sz="1200" dirty="0">
                <a:latin typeface="Arial" panose="020B0604020202020204" pitchFamily="34" charset="0"/>
                <a:cs typeface="Arial" panose="020B0604020202020204" pitchFamily="34" charset="0"/>
                <a:hlinkClick r:id="rId28">
                  <a:extLst>
                    <a:ext uri="{A12FA001-AC4F-418D-AE19-62706E023703}">
                      <ahyp:hlinkClr xmlns:ahyp="http://schemas.microsoft.com/office/drawing/2018/hyperlinkcolor" val="tx"/>
                    </a:ext>
                  </a:extLst>
                </a:hlinkClick>
              </a:rPr>
              <a:t>https://www.nationalgeographic.com/magazine/2013/09/rising-seas-ice-melt-new-shoreline-maps/</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hlinkClick r:id="rId29">
                  <a:extLst>
                    <a:ext uri="{A12FA001-AC4F-418D-AE19-62706E023703}">
                      <ahyp:hlinkClr xmlns:ahyp="http://schemas.microsoft.com/office/drawing/2018/hyperlinkcolor" val="tx"/>
                    </a:ext>
                  </a:extLst>
                </a:hlinkClick>
              </a:rPr>
              <a:t>https://www.qrcode-monkey.com/</a:t>
            </a: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1397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Bibliography</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661533"/>
            <a:ext cx="11045036" cy="7939667"/>
          </a:xfrm>
        </p:spPr>
        <p:txBody>
          <a:bodyPr numCol="1">
            <a:normAutofit/>
          </a:bodyPr>
          <a:lstStyle/>
          <a:p>
            <a:pPr marL="0" indent="0">
              <a:spcBef>
                <a:spcPts val="0"/>
              </a:spcBef>
              <a:spcAft>
                <a:spcPts val="0"/>
              </a:spcAft>
              <a:buNone/>
            </a:pPr>
            <a:r>
              <a:rPr lang="en-GB" sz="1200" dirty="0" err="1">
                <a:latin typeface="Arial" panose="020B0604020202020204" pitchFamily="34" charset="0"/>
                <a:cs typeface="Arial" panose="020B0604020202020204" pitchFamily="34" charset="0"/>
              </a:rPr>
              <a:t>adfa</a:t>
            </a: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4118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179830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3044170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Tree>
    <p:extLst>
      <p:ext uri="{BB962C8B-B14F-4D97-AF65-F5344CB8AC3E}">
        <p14:creationId xmlns:p14="http://schemas.microsoft.com/office/powerpoint/2010/main" val="955673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Developing</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After the evaluation of interface 2, I considered looking at other existing designs that had the similar use of my newly updated product that would be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Placed at eye level</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Hands would be used to push a button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size is suited to see everything</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What first came to mind was a memo board.</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It satisfied all the points above. </a:t>
            </a: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The board would be placed on eye level, the hands would be used to tack on memos, and the size is appropriate (60x40cm were the dimensions)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memo board product, I have decided to adapt some ideas from it. First, </a:t>
            </a:r>
            <a:r>
              <a:rPr lang="en-GB" sz="1200" dirty="0" err="1">
                <a:latin typeface="Arial" panose="020B0604020202020204" pitchFamily="34" charset="0"/>
                <a:cs typeface="Arial" panose="020B0604020202020204" pitchFamily="34" charset="0"/>
              </a:rPr>
              <a:t>i</a:t>
            </a: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pic>
        <p:nvPicPr>
          <p:cNvPr id="1026" name="Picture 2" descr="KLETON Corkboards | KLETON">
            <a:extLst>
              <a:ext uri="{FF2B5EF4-FFF2-40B4-BE49-F238E27FC236}">
                <a16:creationId xmlns:a16="http://schemas.microsoft.com/office/drawing/2014/main" id="{8FDC1631-B3F9-4629-8991-FE2FF4FBF8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77" b="10420"/>
          <a:stretch/>
        </p:blipFill>
        <p:spPr bwMode="auto">
          <a:xfrm>
            <a:off x="585684" y="3482174"/>
            <a:ext cx="2269028" cy="180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95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Modification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Overall</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ts val="1200"/>
              </a:lnSpc>
              <a:spcBef>
                <a:spcPts val="0"/>
              </a:spcBef>
              <a:spcAft>
                <a:spcPts val="0"/>
              </a:spcAft>
              <a:buNone/>
            </a:pPr>
            <a:r>
              <a:rPr lang="en-GB" sz="1200" dirty="0">
                <a:latin typeface="Arial" panose="020B0604020202020204" pitchFamily="34" charset="0"/>
                <a:cs typeface="Arial" panose="020B0604020202020204" pitchFamily="34" charset="0"/>
              </a:rPr>
              <a:t>Based on the information above I will be making modifications on my design idea’s</a:t>
            </a:r>
          </a:p>
          <a:p>
            <a:pPr marL="0" indent="0">
              <a:lnSpc>
                <a:spcPts val="1200"/>
              </a:lnSpc>
              <a:spcBef>
                <a:spcPts val="0"/>
              </a:spcBef>
              <a:spcAft>
                <a:spcPts val="0"/>
              </a:spcAft>
              <a:buNone/>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board size would be 660 x 460 mm. This is a measurement of based on the 600 x 400 mm three-to-two ratio(most products had this ratio or something near) with a 3cm margin on every side.</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A QR code that redirects the user to a simple game website related to the climate emergency.</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The continents would be spray painted green.</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 would be using 24 city names as the other products.</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I might as well add a thermometer figure to indicate that the display handles temperature values.</a:t>
            </a:r>
          </a:p>
          <a:p>
            <a:pPr>
              <a:spcBef>
                <a:spcPts val="0"/>
              </a:spcBef>
              <a:spcAft>
                <a:spcPts val="0"/>
              </a:spcAft>
            </a:pPr>
            <a:endParaRPr lang="en-GB" sz="12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1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1BF5D1B-7BE1-4D53-AC64-66B5ADF43412}"/>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pic>
        <p:nvPicPr>
          <p:cNvPr id="4" name="Picture 4" descr="World Map | World map outline, World map printable, Blank world map">
            <a:extLst>
              <a:ext uri="{FF2B5EF4-FFF2-40B4-BE49-F238E27FC236}">
                <a16:creationId xmlns:a16="http://schemas.microsoft.com/office/drawing/2014/main" id="{2F4AA933-7FED-4558-A2B2-552F00F6A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206536"/>
            <a:ext cx="5405750" cy="290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522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E8AD-9DF7-4E11-933D-5B23914052E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2346514-9D7C-4F76-80CA-DB7D272ABF46}"/>
              </a:ext>
            </a:extLst>
          </p:cNvPr>
          <p:cNvSpPr>
            <a:spLocks noGrp="1"/>
          </p:cNvSpPr>
          <p:nvPr>
            <p:ph idx="1"/>
          </p:nvPr>
        </p:nvSpPr>
        <p:spPr/>
        <p:txBody>
          <a:bodyPr/>
          <a:lstStyle/>
          <a:p>
            <a:r>
              <a:rPr lang="en-GB" sz="2800" dirty="0">
                <a:latin typeface="Arial" panose="020B0604020202020204" pitchFamily="34" charset="0"/>
                <a:cs typeface="Arial" panose="020B0604020202020204" pitchFamily="34" charset="0"/>
              </a:rPr>
              <a:t>Design 3: 8.5/10 “I like the idea of the cute polar bear”</a:t>
            </a:r>
          </a:p>
          <a:p>
            <a:endParaRPr lang="en-GB" sz="2800" dirty="0">
              <a:latin typeface="Arial" panose="020B0604020202020204" pitchFamily="34" charset="0"/>
              <a:cs typeface="Arial" panose="020B0604020202020204" pitchFamily="34" charset="0"/>
            </a:endParaRPr>
          </a:p>
          <a:p>
            <a:pPr>
              <a:lnSpc>
                <a:spcPts val="1200"/>
              </a:lnSpc>
              <a:spcBef>
                <a:spcPts val="0"/>
              </a:spcBef>
              <a:spcAft>
                <a:spcPts val="0"/>
              </a:spcAft>
            </a:pPr>
            <a:endParaRPr lang="en-GB" sz="2800" dirty="0">
              <a:latin typeface="Arial" panose="020B0604020202020204" pitchFamily="34" charset="0"/>
              <a:cs typeface="Arial" panose="020B0604020202020204" pitchFamily="34" charset="0"/>
            </a:endParaRPr>
          </a:p>
          <a:p>
            <a:pPr>
              <a:lnSpc>
                <a:spcPts val="1200"/>
              </a:lnSpc>
              <a:spcBef>
                <a:spcPts val="0"/>
              </a:spcBef>
              <a:spcAft>
                <a:spcPts val="0"/>
              </a:spcAft>
            </a:pPr>
            <a:r>
              <a:rPr lang="en-GB" sz="2800" dirty="0">
                <a:latin typeface="Arial" panose="020B0604020202020204" pitchFamily="34" charset="0"/>
                <a:cs typeface="Arial" panose="020B0604020202020204" pitchFamily="34" charset="0"/>
              </a:rPr>
              <a:t>&lt;</a:t>
            </a:r>
            <a:r>
              <a:rPr lang="en-GB" sz="2800" dirty="0" err="1">
                <a:latin typeface="Arial" panose="020B0604020202020204" pitchFamily="34" charset="0"/>
                <a:cs typeface="Arial" panose="020B0604020202020204" pitchFamily="34" charset="0"/>
              </a:rPr>
              <a:t>youtube</a:t>
            </a:r>
            <a:r>
              <a:rPr lang="en-GB" sz="2800" dirty="0">
                <a:latin typeface="Arial" panose="020B0604020202020204" pitchFamily="34" charset="0"/>
                <a:cs typeface="Arial" panose="020B0604020202020204" pitchFamily="34" charset="0"/>
              </a:rPr>
              <a:t> details&gt;</a:t>
            </a:r>
          </a:p>
          <a:p>
            <a:pPr>
              <a:spcBef>
                <a:spcPts val="0"/>
              </a:spcBef>
              <a:spcAft>
                <a:spcPts val="0"/>
              </a:spcAft>
            </a:pPr>
            <a:r>
              <a:rPr lang="en-GB" sz="2800" dirty="0">
                <a:latin typeface="Arial" panose="020B0604020202020204" pitchFamily="34" charset="0"/>
                <a:cs typeface="Arial" panose="020B0604020202020204" pitchFamily="34" charset="0"/>
              </a:rPr>
              <a:t>Put the wood grains pattern rotated on each  board </a:t>
            </a:r>
            <a:r>
              <a:rPr lang="en-GB" sz="2800" dirty="0">
                <a:latin typeface="Arial" panose="020B0604020202020204" pitchFamily="34" charset="0"/>
                <a:cs typeface="Arial" panose="020B0604020202020204" pitchFamily="34" charset="0"/>
                <a:sym typeface="Wingdings" panose="05000000000000000000" pitchFamily="2" charset="2"/>
              </a:rPr>
              <a:t> good against twisting or warping later on.</a:t>
            </a:r>
            <a:endParaRPr lang="en-GB" sz="2800" dirty="0">
              <a:latin typeface="Arial" panose="020B0604020202020204" pitchFamily="34" charset="0"/>
              <a:cs typeface="Arial" panose="020B0604020202020204" pitchFamily="34" charset="0"/>
            </a:endParaRPr>
          </a:p>
          <a:p>
            <a:pPr>
              <a:spcBef>
                <a:spcPts val="0"/>
              </a:spcBef>
              <a:spcAft>
                <a:spcPts val="0"/>
              </a:spcAft>
            </a:pPr>
            <a:r>
              <a:rPr lang="en-GB" sz="2800" dirty="0">
                <a:latin typeface="Arial" panose="020B0604020202020204" pitchFamily="34" charset="0"/>
                <a:cs typeface="Arial" panose="020B0604020202020204" pitchFamily="34" charset="0"/>
                <a:hlinkClick r:id="rId2"/>
              </a:rPr>
              <a:t>https://www.youtube.com/watch?v=IxELcJsbLCc</a:t>
            </a:r>
            <a:endParaRPr lang="en-GB"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3692803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22" name="Rectangle: Rounded Corners 21">
            <a:extLst>
              <a:ext uri="{FF2B5EF4-FFF2-40B4-BE49-F238E27FC236}">
                <a16:creationId xmlns:a16="http://schemas.microsoft.com/office/drawing/2014/main" id="{8B14C8C3-9933-4505-81E4-B08403D49E23}"/>
              </a:ext>
            </a:extLst>
          </p:cNvPr>
          <p:cNvSpPr/>
          <p:nvPr/>
        </p:nvSpPr>
        <p:spPr>
          <a:xfrm>
            <a:off x="3972799" y="5710359"/>
            <a:ext cx="889264"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Where</a:t>
            </a:r>
          </a:p>
        </p:txBody>
      </p:sp>
      <p:sp>
        <p:nvSpPr>
          <p:cNvPr id="28" name="Rectangle: Rounded Corners 27">
            <a:extLst>
              <a:ext uri="{FF2B5EF4-FFF2-40B4-BE49-F238E27FC236}">
                <a16:creationId xmlns:a16="http://schemas.microsoft.com/office/drawing/2014/main" id="{8D89A3E2-494B-44C9-85E6-373E20B6E590}"/>
              </a:ext>
            </a:extLst>
          </p:cNvPr>
          <p:cNvSpPr/>
          <p:nvPr/>
        </p:nvSpPr>
        <p:spPr>
          <a:xfrm>
            <a:off x="4655634" y="4822499"/>
            <a:ext cx="2907556" cy="523300"/>
          </a:xfrm>
          <a:prstGeom prst="roundRect">
            <a:avLst/>
          </a:prstGeom>
          <a:solidFill>
            <a:schemeClr val="accent1">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How can products be used to increase our awareness of climate emergency?</a:t>
            </a:r>
          </a:p>
        </p:txBody>
      </p:sp>
      <p:sp>
        <p:nvSpPr>
          <p:cNvPr id="29" name="Rectangle: Rounded Corners 28">
            <a:extLst>
              <a:ext uri="{FF2B5EF4-FFF2-40B4-BE49-F238E27FC236}">
                <a16:creationId xmlns:a16="http://schemas.microsoft.com/office/drawing/2014/main" id="{73954FDA-D031-4E90-9676-0FCD13E5D2FF}"/>
              </a:ext>
            </a:extLst>
          </p:cNvPr>
          <p:cNvSpPr/>
          <p:nvPr/>
        </p:nvSpPr>
        <p:spPr>
          <a:xfrm>
            <a:off x="8090734" y="3929951"/>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What</a:t>
            </a:r>
          </a:p>
        </p:txBody>
      </p:sp>
      <p:sp>
        <p:nvSpPr>
          <p:cNvPr id="30" name="Rectangle: Rounded Corners 29">
            <a:extLst>
              <a:ext uri="{FF2B5EF4-FFF2-40B4-BE49-F238E27FC236}">
                <a16:creationId xmlns:a16="http://schemas.microsoft.com/office/drawing/2014/main" id="{3FA3D611-8F86-4D55-BEE2-B3E32270DC00}"/>
              </a:ext>
            </a:extLst>
          </p:cNvPr>
          <p:cNvSpPr/>
          <p:nvPr/>
        </p:nvSpPr>
        <p:spPr>
          <a:xfrm>
            <a:off x="8750359" y="4714119"/>
            <a:ext cx="1720387" cy="7105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 product for an advocate of climate emergency</a:t>
            </a:r>
          </a:p>
        </p:txBody>
      </p:sp>
      <p:sp>
        <p:nvSpPr>
          <p:cNvPr id="37" name="Rectangle: Rounded Corners 36">
            <a:extLst>
              <a:ext uri="{FF2B5EF4-FFF2-40B4-BE49-F238E27FC236}">
                <a16:creationId xmlns:a16="http://schemas.microsoft.com/office/drawing/2014/main" id="{D325A6F1-539D-46CC-BA66-19A8B682A062}"/>
              </a:ext>
            </a:extLst>
          </p:cNvPr>
          <p:cNvSpPr/>
          <p:nvPr/>
        </p:nvSpPr>
        <p:spPr>
          <a:xfrm>
            <a:off x="3791129" y="2719556"/>
            <a:ext cx="864505"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Who</a:t>
            </a:r>
          </a:p>
        </p:txBody>
      </p:sp>
      <p:sp>
        <p:nvSpPr>
          <p:cNvPr id="38" name="Rectangle: Rounded Corners 37">
            <a:extLst>
              <a:ext uri="{FF2B5EF4-FFF2-40B4-BE49-F238E27FC236}">
                <a16:creationId xmlns:a16="http://schemas.microsoft.com/office/drawing/2014/main" id="{D1D0B19A-8C9B-4CBF-8779-FE449F4592EF}"/>
              </a:ext>
            </a:extLst>
          </p:cNvPr>
          <p:cNvSpPr/>
          <p:nvPr/>
        </p:nvSpPr>
        <p:spPr>
          <a:xfrm>
            <a:off x="3048752" y="1805455"/>
            <a:ext cx="1174629"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Infants ( &lt;1)</a:t>
            </a:r>
          </a:p>
        </p:txBody>
      </p:sp>
      <p:sp>
        <p:nvSpPr>
          <p:cNvPr id="39" name="Rectangle: Rounded Corners 38">
            <a:extLst>
              <a:ext uri="{FF2B5EF4-FFF2-40B4-BE49-F238E27FC236}">
                <a16:creationId xmlns:a16="http://schemas.microsoft.com/office/drawing/2014/main" id="{16410DFB-DC65-4A29-BA33-6B8126B0255F}"/>
              </a:ext>
            </a:extLst>
          </p:cNvPr>
          <p:cNvSpPr/>
          <p:nvPr/>
        </p:nvSpPr>
        <p:spPr>
          <a:xfrm>
            <a:off x="4537791" y="1819283"/>
            <a:ext cx="1323818" cy="387615"/>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Children( &lt; 11)</a:t>
            </a:r>
          </a:p>
        </p:txBody>
      </p:sp>
      <p:sp>
        <p:nvSpPr>
          <p:cNvPr id="40" name="Rectangle: Rounded Corners 39">
            <a:extLst>
              <a:ext uri="{FF2B5EF4-FFF2-40B4-BE49-F238E27FC236}">
                <a16:creationId xmlns:a16="http://schemas.microsoft.com/office/drawing/2014/main" id="{48551E5A-605B-4914-B0C0-1996E86759F7}"/>
              </a:ext>
            </a:extLst>
          </p:cNvPr>
          <p:cNvSpPr/>
          <p:nvPr/>
        </p:nvSpPr>
        <p:spPr>
          <a:xfrm>
            <a:off x="5861609" y="2430492"/>
            <a:ext cx="1234454"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Teens(12-17)</a:t>
            </a:r>
          </a:p>
        </p:txBody>
      </p:sp>
      <p:cxnSp>
        <p:nvCxnSpPr>
          <p:cNvPr id="42" name="Connector: Elbow 41">
            <a:extLst>
              <a:ext uri="{FF2B5EF4-FFF2-40B4-BE49-F238E27FC236}">
                <a16:creationId xmlns:a16="http://schemas.microsoft.com/office/drawing/2014/main" id="{2935E188-1EC0-47AF-86BC-4F8816BB7AC3}"/>
              </a:ext>
            </a:extLst>
          </p:cNvPr>
          <p:cNvCxnSpPr>
            <a:cxnSpLocks/>
            <a:stCxn id="28" idx="2"/>
            <a:endCxn id="22" idx="0"/>
          </p:cNvCxnSpPr>
          <p:nvPr/>
        </p:nvCxnSpPr>
        <p:spPr>
          <a:xfrm rot="5400000">
            <a:off x="5081142" y="4682089"/>
            <a:ext cx="364560" cy="1691981"/>
          </a:xfrm>
          <a:prstGeom prst="bentConnector3">
            <a:avLst>
              <a:gd name="adj1" fmla="val 4388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FC2549D-ACCC-4719-9B06-8F6C20038C1E}"/>
              </a:ext>
            </a:extLst>
          </p:cNvPr>
          <p:cNvCxnSpPr>
            <a:cxnSpLocks/>
            <a:stCxn id="28" idx="3"/>
            <a:endCxn id="29" idx="1"/>
          </p:cNvCxnSpPr>
          <p:nvPr/>
        </p:nvCxnSpPr>
        <p:spPr>
          <a:xfrm flipV="1">
            <a:off x="7563190" y="4130673"/>
            <a:ext cx="527544" cy="953476"/>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7FD8F89-F651-494F-9AD0-7D0F2D0CA285}"/>
              </a:ext>
            </a:extLst>
          </p:cNvPr>
          <p:cNvCxnSpPr>
            <a:cxnSpLocks/>
            <a:stCxn id="28" idx="0"/>
            <a:endCxn id="37" idx="2"/>
          </p:cNvCxnSpPr>
          <p:nvPr/>
        </p:nvCxnSpPr>
        <p:spPr>
          <a:xfrm rot="16200000" flipV="1">
            <a:off x="4315647" y="3028734"/>
            <a:ext cx="1701500" cy="188603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B9C90012-C5AB-4506-968D-2EDE04DDCED2}"/>
              </a:ext>
            </a:extLst>
          </p:cNvPr>
          <p:cNvCxnSpPr>
            <a:cxnSpLocks/>
            <a:stCxn id="37" idx="0"/>
            <a:endCxn id="39" idx="2"/>
          </p:cNvCxnSpPr>
          <p:nvPr/>
        </p:nvCxnSpPr>
        <p:spPr>
          <a:xfrm rot="5400000" flipH="1" flipV="1">
            <a:off x="4455212" y="1975068"/>
            <a:ext cx="512658" cy="97631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5174F93-B2BD-4898-A507-8A2714D0D805}"/>
              </a:ext>
            </a:extLst>
          </p:cNvPr>
          <p:cNvCxnSpPr>
            <a:cxnSpLocks/>
            <a:stCxn id="37" idx="3"/>
            <a:endCxn id="40" idx="1"/>
          </p:cNvCxnSpPr>
          <p:nvPr/>
        </p:nvCxnSpPr>
        <p:spPr>
          <a:xfrm flipV="1">
            <a:off x="4655634" y="2624300"/>
            <a:ext cx="1205975" cy="29597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C628B0-FBFF-4715-AE44-832C03D2EA4C}"/>
              </a:ext>
            </a:extLst>
          </p:cNvPr>
          <p:cNvCxnSpPr>
            <a:cxnSpLocks/>
            <a:stCxn id="37" idx="0"/>
            <a:endCxn id="38" idx="2"/>
          </p:cNvCxnSpPr>
          <p:nvPr/>
        </p:nvCxnSpPr>
        <p:spPr>
          <a:xfrm rot="16200000" flipV="1">
            <a:off x="3673397" y="2169570"/>
            <a:ext cx="512657" cy="587315"/>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0E99147-3F26-49EE-B1BA-2ABAFC63B52D}"/>
              </a:ext>
            </a:extLst>
          </p:cNvPr>
          <p:cNvSpPr/>
          <p:nvPr/>
        </p:nvSpPr>
        <p:spPr>
          <a:xfrm>
            <a:off x="2965459" y="4632955"/>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Why</a:t>
            </a:r>
          </a:p>
        </p:txBody>
      </p:sp>
      <p:sp>
        <p:nvSpPr>
          <p:cNvPr id="17" name="Rectangle: Rounded Corners 16">
            <a:extLst>
              <a:ext uri="{FF2B5EF4-FFF2-40B4-BE49-F238E27FC236}">
                <a16:creationId xmlns:a16="http://schemas.microsoft.com/office/drawing/2014/main" id="{DD29262A-CB41-4763-99E3-796F0D535A43}"/>
              </a:ext>
            </a:extLst>
          </p:cNvPr>
          <p:cNvSpPr/>
          <p:nvPr/>
        </p:nvSpPr>
        <p:spPr>
          <a:xfrm>
            <a:off x="6634832" y="6014036"/>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How</a:t>
            </a:r>
          </a:p>
        </p:txBody>
      </p:sp>
      <p:sp>
        <p:nvSpPr>
          <p:cNvPr id="19" name="Rectangle: Rounded Corners 18">
            <a:extLst>
              <a:ext uri="{FF2B5EF4-FFF2-40B4-BE49-F238E27FC236}">
                <a16:creationId xmlns:a16="http://schemas.microsoft.com/office/drawing/2014/main" id="{DD62FCF8-D2FF-4FC1-AF5E-5EBABDE4D802}"/>
              </a:ext>
            </a:extLst>
          </p:cNvPr>
          <p:cNvSpPr/>
          <p:nvPr/>
        </p:nvSpPr>
        <p:spPr>
          <a:xfrm>
            <a:off x="8149952" y="5727913"/>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When</a:t>
            </a:r>
          </a:p>
        </p:txBody>
      </p:sp>
      <p:sp>
        <p:nvSpPr>
          <p:cNvPr id="7" name="Rectangle: Rounded Corners 6">
            <a:extLst>
              <a:ext uri="{FF2B5EF4-FFF2-40B4-BE49-F238E27FC236}">
                <a16:creationId xmlns:a16="http://schemas.microsoft.com/office/drawing/2014/main" id="{E1591043-91B4-4DCD-8B03-96F483561FE4}"/>
              </a:ext>
            </a:extLst>
          </p:cNvPr>
          <p:cNvSpPr/>
          <p:nvPr/>
        </p:nvSpPr>
        <p:spPr>
          <a:xfrm>
            <a:off x="278305" y="4199275"/>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Lack of awareness</a:t>
            </a:r>
          </a:p>
        </p:txBody>
      </p:sp>
      <p:cxnSp>
        <p:nvCxnSpPr>
          <p:cNvPr id="52" name="Connector: Elbow 51">
            <a:extLst>
              <a:ext uri="{FF2B5EF4-FFF2-40B4-BE49-F238E27FC236}">
                <a16:creationId xmlns:a16="http://schemas.microsoft.com/office/drawing/2014/main" id="{707067B5-30C0-404A-9379-2A846ABE7D51}"/>
              </a:ext>
            </a:extLst>
          </p:cNvPr>
          <p:cNvCxnSpPr>
            <a:cxnSpLocks/>
            <a:stCxn id="28" idx="1"/>
            <a:endCxn id="15" idx="3"/>
          </p:cNvCxnSpPr>
          <p:nvPr/>
        </p:nvCxnSpPr>
        <p:spPr>
          <a:xfrm rot="10800000">
            <a:off x="3929298" y="4833677"/>
            <a:ext cx="726336" cy="25047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AA8CAB13-3476-4389-87DC-D3AF95810431}"/>
              </a:ext>
            </a:extLst>
          </p:cNvPr>
          <p:cNvCxnSpPr>
            <a:cxnSpLocks/>
            <a:stCxn id="15" idx="1"/>
            <a:endCxn id="7" idx="2"/>
          </p:cNvCxnSpPr>
          <p:nvPr/>
        </p:nvCxnSpPr>
        <p:spPr>
          <a:xfrm rot="10800000">
            <a:off x="1055243" y="4600719"/>
            <a:ext cx="1910217" cy="232958"/>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15FF8FE5-483B-40B0-A9D2-01857327B2DC}"/>
              </a:ext>
            </a:extLst>
          </p:cNvPr>
          <p:cNvSpPr/>
          <p:nvPr/>
        </p:nvSpPr>
        <p:spPr>
          <a:xfrm>
            <a:off x="5869294" y="2883927"/>
            <a:ext cx="1202702"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Adults(18+)</a:t>
            </a:r>
          </a:p>
        </p:txBody>
      </p:sp>
      <p:sp>
        <p:nvSpPr>
          <p:cNvPr id="105" name="Rectangle: Rounded Corners 104">
            <a:extLst>
              <a:ext uri="{FF2B5EF4-FFF2-40B4-BE49-F238E27FC236}">
                <a16:creationId xmlns:a16="http://schemas.microsoft.com/office/drawing/2014/main" id="{5801474F-1E9B-4C92-8136-1E89F0ED1D57}"/>
              </a:ext>
            </a:extLst>
          </p:cNvPr>
          <p:cNvSpPr/>
          <p:nvPr/>
        </p:nvSpPr>
        <p:spPr>
          <a:xfrm>
            <a:off x="5881127" y="3339387"/>
            <a:ext cx="1179037" cy="38761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Elderly(65+)</a:t>
            </a:r>
          </a:p>
        </p:txBody>
      </p:sp>
      <p:cxnSp>
        <p:nvCxnSpPr>
          <p:cNvPr id="107" name="Connector: Elbow 106">
            <a:extLst>
              <a:ext uri="{FF2B5EF4-FFF2-40B4-BE49-F238E27FC236}">
                <a16:creationId xmlns:a16="http://schemas.microsoft.com/office/drawing/2014/main" id="{26464F1B-9E2E-47DD-8CF7-B92F00F2F564}"/>
              </a:ext>
            </a:extLst>
          </p:cNvPr>
          <p:cNvCxnSpPr>
            <a:cxnSpLocks/>
            <a:stCxn id="37" idx="3"/>
            <a:endCxn id="102" idx="1"/>
          </p:cNvCxnSpPr>
          <p:nvPr/>
        </p:nvCxnSpPr>
        <p:spPr>
          <a:xfrm>
            <a:off x="4655634" y="2920278"/>
            <a:ext cx="1213660" cy="157457"/>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A385103B-B90E-47DD-ABBD-C2F36D28EA5D}"/>
              </a:ext>
            </a:extLst>
          </p:cNvPr>
          <p:cNvCxnSpPr>
            <a:cxnSpLocks/>
            <a:stCxn id="37" idx="3"/>
            <a:endCxn id="105" idx="1"/>
          </p:cNvCxnSpPr>
          <p:nvPr/>
        </p:nvCxnSpPr>
        <p:spPr>
          <a:xfrm>
            <a:off x="4655634" y="2920278"/>
            <a:ext cx="1225493" cy="61291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1CCD61-DB3A-4155-96D7-1E3901E79E72}"/>
              </a:ext>
            </a:extLst>
          </p:cNvPr>
          <p:cNvSpPr/>
          <p:nvPr/>
        </p:nvSpPr>
        <p:spPr>
          <a:xfrm>
            <a:off x="278305" y="4955505"/>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Lack of urgency</a:t>
            </a:r>
          </a:p>
        </p:txBody>
      </p:sp>
      <p:sp>
        <p:nvSpPr>
          <p:cNvPr id="116" name="Rectangle: Rounded Corners 115">
            <a:extLst>
              <a:ext uri="{FF2B5EF4-FFF2-40B4-BE49-F238E27FC236}">
                <a16:creationId xmlns:a16="http://schemas.microsoft.com/office/drawing/2014/main" id="{740299EA-A62F-439D-8335-757C427AFDFA}"/>
              </a:ext>
            </a:extLst>
          </p:cNvPr>
          <p:cNvSpPr/>
          <p:nvPr/>
        </p:nvSpPr>
        <p:spPr>
          <a:xfrm>
            <a:off x="278305" y="5678282"/>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Lack of movement</a:t>
            </a:r>
          </a:p>
        </p:txBody>
      </p:sp>
      <p:cxnSp>
        <p:nvCxnSpPr>
          <p:cNvPr id="119" name="Connector: Elbow 118">
            <a:extLst>
              <a:ext uri="{FF2B5EF4-FFF2-40B4-BE49-F238E27FC236}">
                <a16:creationId xmlns:a16="http://schemas.microsoft.com/office/drawing/2014/main" id="{CCFFB00C-5072-4473-A5F1-2B9D3DBBDF55}"/>
              </a:ext>
            </a:extLst>
          </p:cNvPr>
          <p:cNvCxnSpPr>
            <a:cxnSpLocks/>
            <a:stCxn id="15" idx="1"/>
            <a:endCxn id="114" idx="3"/>
          </p:cNvCxnSpPr>
          <p:nvPr/>
        </p:nvCxnSpPr>
        <p:spPr>
          <a:xfrm rot="10800000" flipV="1">
            <a:off x="1832179" y="4833677"/>
            <a:ext cx="1133280" cy="32255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EF5B27FE-E63D-41AA-A0AE-DC753FB0423F}"/>
              </a:ext>
            </a:extLst>
          </p:cNvPr>
          <p:cNvCxnSpPr>
            <a:cxnSpLocks/>
            <a:stCxn id="15" idx="2"/>
            <a:endCxn id="116" idx="3"/>
          </p:cNvCxnSpPr>
          <p:nvPr/>
        </p:nvCxnSpPr>
        <p:spPr>
          <a:xfrm rot="5400000">
            <a:off x="2217476" y="4649101"/>
            <a:ext cx="844606" cy="1615200"/>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Rounded Corners 174">
            <a:extLst>
              <a:ext uri="{FF2B5EF4-FFF2-40B4-BE49-F238E27FC236}">
                <a16:creationId xmlns:a16="http://schemas.microsoft.com/office/drawing/2014/main" id="{D99C2FBF-BB41-424C-9D67-D009B04C8578}"/>
              </a:ext>
            </a:extLst>
          </p:cNvPr>
          <p:cNvSpPr/>
          <p:nvPr/>
        </p:nvSpPr>
        <p:spPr>
          <a:xfrm>
            <a:off x="8729741" y="2836680"/>
            <a:ext cx="1720387" cy="7105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 product to increase the awareness of climate emergency</a:t>
            </a:r>
          </a:p>
        </p:txBody>
      </p:sp>
      <p:pic>
        <p:nvPicPr>
          <p:cNvPr id="177" name="Picture 176" descr="A group of people posing for the camera&#10;&#10;Description automatically generated">
            <a:extLst>
              <a:ext uri="{FF2B5EF4-FFF2-40B4-BE49-F238E27FC236}">
                <a16:creationId xmlns:a16="http://schemas.microsoft.com/office/drawing/2014/main" id="{E1476791-EB64-4B79-8267-29384932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74" y="1668949"/>
            <a:ext cx="2596962" cy="2123738"/>
          </a:xfrm>
          <a:prstGeom prst="rect">
            <a:avLst/>
          </a:prstGeom>
        </p:spPr>
      </p:pic>
      <p:sp>
        <p:nvSpPr>
          <p:cNvPr id="207" name="Rectangle: Rounded Corners 206">
            <a:extLst>
              <a:ext uri="{FF2B5EF4-FFF2-40B4-BE49-F238E27FC236}">
                <a16:creationId xmlns:a16="http://schemas.microsoft.com/office/drawing/2014/main" id="{B6653B90-1B84-4DA6-AB2F-559D4E14CF57}"/>
              </a:ext>
            </a:extLst>
          </p:cNvPr>
          <p:cNvSpPr/>
          <p:nvPr/>
        </p:nvSpPr>
        <p:spPr>
          <a:xfrm>
            <a:off x="7601902" y="1906779"/>
            <a:ext cx="1750091" cy="4927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Quantity of awareness</a:t>
            </a:r>
          </a:p>
        </p:txBody>
      </p:sp>
      <p:sp>
        <p:nvSpPr>
          <p:cNvPr id="209" name="Rectangle: Rounded Corners 208">
            <a:extLst>
              <a:ext uri="{FF2B5EF4-FFF2-40B4-BE49-F238E27FC236}">
                <a16:creationId xmlns:a16="http://schemas.microsoft.com/office/drawing/2014/main" id="{FF6FEA09-74B4-46A3-B7E6-56CE1C686968}"/>
              </a:ext>
            </a:extLst>
          </p:cNvPr>
          <p:cNvSpPr/>
          <p:nvPr/>
        </p:nvSpPr>
        <p:spPr>
          <a:xfrm>
            <a:off x="9811121" y="1931924"/>
            <a:ext cx="1750091" cy="44246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Quality of awareness</a:t>
            </a:r>
          </a:p>
        </p:txBody>
      </p:sp>
      <p:cxnSp>
        <p:nvCxnSpPr>
          <p:cNvPr id="210" name="Connector: Elbow 209">
            <a:extLst>
              <a:ext uri="{FF2B5EF4-FFF2-40B4-BE49-F238E27FC236}">
                <a16:creationId xmlns:a16="http://schemas.microsoft.com/office/drawing/2014/main" id="{5EBB3ABE-57F2-40D7-AC6C-9404053B8DDD}"/>
              </a:ext>
            </a:extLst>
          </p:cNvPr>
          <p:cNvCxnSpPr>
            <a:cxnSpLocks/>
            <a:stCxn id="29" idx="0"/>
            <a:endCxn id="175" idx="2"/>
          </p:cNvCxnSpPr>
          <p:nvPr/>
        </p:nvCxnSpPr>
        <p:spPr>
          <a:xfrm rot="5400000" flipH="1" flipV="1">
            <a:off x="8889932" y="3229949"/>
            <a:ext cx="382725" cy="1017281"/>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F8CD108A-B787-487F-B745-071C650F8373}"/>
              </a:ext>
            </a:extLst>
          </p:cNvPr>
          <p:cNvCxnSpPr>
            <a:cxnSpLocks/>
            <a:stCxn id="29" idx="2"/>
            <a:endCxn id="30" idx="0"/>
          </p:cNvCxnSpPr>
          <p:nvPr/>
        </p:nvCxnSpPr>
        <p:spPr>
          <a:xfrm rot="16200000" flipH="1">
            <a:off x="8900241" y="4003806"/>
            <a:ext cx="382725" cy="1037899"/>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1F47A312-DE60-4305-8B22-2112DCF107F1}"/>
              </a:ext>
            </a:extLst>
          </p:cNvPr>
          <p:cNvCxnSpPr>
            <a:cxnSpLocks/>
            <a:stCxn id="175" idx="0"/>
            <a:endCxn id="207" idx="2"/>
          </p:cNvCxnSpPr>
          <p:nvPr/>
        </p:nvCxnSpPr>
        <p:spPr>
          <a:xfrm rot="16200000" flipV="1">
            <a:off x="8814868" y="2061612"/>
            <a:ext cx="437149" cy="1112987"/>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2A53B5A4-8B34-437F-BD09-9AD99170C570}"/>
              </a:ext>
            </a:extLst>
          </p:cNvPr>
          <p:cNvCxnSpPr>
            <a:cxnSpLocks/>
            <a:stCxn id="175" idx="0"/>
            <a:endCxn id="209" idx="2"/>
          </p:cNvCxnSpPr>
          <p:nvPr/>
        </p:nvCxnSpPr>
        <p:spPr>
          <a:xfrm rot="5400000" flipH="1" flipV="1">
            <a:off x="9906904" y="2057417"/>
            <a:ext cx="462294" cy="109623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24" name="Rectangle: Rounded Corners 223">
            <a:extLst>
              <a:ext uri="{FF2B5EF4-FFF2-40B4-BE49-F238E27FC236}">
                <a16:creationId xmlns:a16="http://schemas.microsoft.com/office/drawing/2014/main" id="{5ED7BA6E-1730-4D3D-94F0-9DDD867453C6}"/>
              </a:ext>
            </a:extLst>
          </p:cNvPr>
          <p:cNvSpPr/>
          <p:nvPr/>
        </p:nvSpPr>
        <p:spPr>
          <a:xfrm>
            <a:off x="8238745" y="8692843"/>
            <a:ext cx="1750091" cy="4927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Getting the user’s attention</a:t>
            </a:r>
          </a:p>
        </p:txBody>
      </p:sp>
      <p:sp>
        <p:nvSpPr>
          <p:cNvPr id="226" name="Rectangle: Rounded Corners 225">
            <a:extLst>
              <a:ext uri="{FF2B5EF4-FFF2-40B4-BE49-F238E27FC236}">
                <a16:creationId xmlns:a16="http://schemas.microsoft.com/office/drawing/2014/main" id="{A4572FF7-E2B2-4ADB-9D53-36001440963A}"/>
              </a:ext>
            </a:extLst>
          </p:cNvPr>
          <p:cNvSpPr/>
          <p:nvPr/>
        </p:nvSpPr>
        <p:spPr>
          <a:xfrm>
            <a:off x="9752148" y="7023795"/>
            <a:ext cx="1750091" cy="4927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Conveying a sense of urgency</a:t>
            </a:r>
          </a:p>
        </p:txBody>
      </p:sp>
      <p:sp>
        <p:nvSpPr>
          <p:cNvPr id="228" name="Rectangle: Rounded Corners 227">
            <a:extLst>
              <a:ext uri="{FF2B5EF4-FFF2-40B4-BE49-F238E27FC236}">
                <a16:creationId xmlns:a16="http://schemas.microsoft.com/office/drawing/2014/main" id="{DFA3B961-CAE8-4C7D-88E9-913C11DB2418}"/>
              </a:ext>
            </a:extLst>
          </p:cNvPr>
          <p:cNvSpPr/>
          <p:nvPr/>
        </p:nvSpPr>
        <p:spPr>
          <a:xfrm>
            <a:off x="7547000" y="7313620"/>
            <a:ext cx="1750091" cy="380801"/>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Qualitatively</a:t>
            </a:r>
          </a:p>
        </p:txBody>
      </p:sp>
      <p:sp>
        <p:nvSpPr>
          <p:cNvPr id="230" name="Rectangle: Rounded Corners 229">
            <a:extLst>
              <a:ext uri="{FF2B5EF4-FFF2-40B4-BE49-F238E27FC236}">
                <a16:creationId xmlns:a16="http://schemas.microsoft.com/office/drawing/2014/main" id="{A9BE2372-C635-4A9E-92DA-CD8A48BB452C}"/>
              </a:ext>
            </a:extLst>
          </p:cNvPr>
          <p:cNvSpPr/>
          <p:nvPr/>
        </p:nvSpPr>
        <p:spPr>
          <a:xfrm>
            <a:off x="9610552" y="6259203"/>
            <a:ext cx="2085525" cy="66470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From the 1</a:t>
            </a:r>
            <a:r>
              <a:rPr lang="en-GB" sz="1200" baseline="30000" dirty="0"/>
              <a:t>st</a:t>
            </a:r>
            <a:r>
              <a:rPr lang="en-GB" sz="1200" dirty="0"/>
              <a:t> of June 2020 to the end of March 2021</a:t>
            </a:r>
          </a:p>
        </p:txBody>
      </p:sp>
      <p:cxnSp>
        <p:nvCxnSpPr>
          <p:cNvPr id="231" name="Connector: Elbow 230">
            <a:extLst>
              <a:ext uri="{FF2B5EF4-FFF2-40B4-BE49-F238E27FC236}">
                <a16:creationId xmlns:a16="http://schemas.microsoft.com/office/drawing/2014/main" id="{E1770F00-8469-4BB7-B2FA-1C05ECBD4473}"/>
              </a:ext>
            </a:extLst>
          </p:cNvPr>
          <p:cNvCxnSpPr>
            <a:cxnSpLocks/>
            <a:stCxn id="28" idx="3"/>
            <a:endCxn id="19" idx="1"/>
          </p:cNvCxnSpPr>
          <p:nvPr/>
        </p:nvCxnSpPr>
        <p:spPr>
          <a:xfrm>
            <a:off x="7563190" y="5084149"/>
            <a:ext cx="586762" cy="844486"/>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6" name="Rectangle: Rounded Corners 235">
            <a:extLst>
              <a:ext uri="{FF2B5EF4-FFF2-40B4-BE49-F238E27FC236}">
                <a16:creationId xmlns:a16="http://schemas.microsoft.com/office/drawing/2014/main" id="{7E7FC6E3-C754-4FDB-9825-9B86B0DC77C9}"/>
              </a:ext>
            </a:extLst>
          </p:cNvPr>
          <p:cNvSpPr/>
          <p:nvPr/>
        </p:nvSpPr>
        <p:spPr>
          <a:xfrm>
            <a:off x="7575295" y="7817270"/>
            <a:ext cx="1750091" cy="394018"/>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Quantitively</a:t>
            </a:r>
          </a:p>
        </p:txBody>
      </p:sp>
      <p:cxnSp>
        <p:nvCxnSpPr>
          <p:cNvPr id="237" name="Connector: Elbow 236">
            <a:extLst>
              <a:ext uri="{FF2B5EF4-FFF2-40B4-BE49-F238E27FC236}">
                <a16:creationId xmlns:a16="http://schemas.microsoft.com/office/drawing/2014/main" id="{712E5EBB-8F0E-47A2-99C1-C70B25DD40B3}"/>
              </a:ext>
            </a:extLst>
          </p:cNvPr>
          <p:cNvCxnSpPr>
            <a:cxnSpLocks/>
            <a:stCxn id="19" idx="3"/>
            <a:endCxn id="230" idx="1"/>
          </p:cNvCxnSpPr>
          <p:nvPr/>
        </p:nvCxnSpPr>
        <p:spPr>
          <a:xfrm>
            <a:off x="9113791" y="5928635"/>
            <a:ext cx="496761" cy="66292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2" name="Rectangle: Rounded Corners 241">
            <a:extLst>
              <a:ext uri="{FF2B5EF4-FFF2-40B4-BE49-F238E27FC236}">
                <a16:creationId xmlns:a16="http://schemas.microsoft.com/office/drawing/2014/main" id="{99FE8805-AFD4-48D5-B7D3-B17E7B6E2306}"/>
              </a:ext>
            </a:extLst>
          </p:cNvPr>
          <p:cNvSpPr/>
          <p:nvPr/>
        </p:nvSpPr>
        <p:spPr>
          <a:xfrm>
            <a:off x="9513" y="7928131"/>
            <a:ext cx="2752831" cy="35297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Schools (Brighton College Abu Dhabi)</a:t>
            </a:r>
          </a:p>
        </p:txBody>
      </p:sp>
      <p:cxnSp>
        <p:nvCxnSpPr>
          <p:cNvPr id="243" name="Connector: Elbow 242">
            <a:extLst>
              <a:ext uri="{FF2B5EF4-FFF2-40B4-BE49-F238E27FC236}">
                <a16:creationId xmlns:a16="http://schemas.microsoft.com/office/drawing/2014/main" id="{90246965-C370-466B-A961-12EE08EDCD95}"/>
              </a:ext>
            </a:extLst>
          </p:cNvPr>
          <p:cNvCxnSpPr>
            <a:cxnSpLocks/>
            <a:stCxn id="22" idx="2"/>
            <a:endCxn id="335" idx="0"/>
          </p:cNvCxnSpPr>
          <p:nvPr/>
        </p:nvCxnSpPr>
        <p:spPr>
          <a:xfrm rot="5400000">
            <a:off x="2712852" y="4756047"/>
            <a:ext cx="348825" cy="3060335"/>
          </a:xfrm>
          <a:prstGeom prst="bentConnector3">
            <a:avLst>
              <a:gd name="adj1" fmla="val 21229"/>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52" name="Rectangle: Rounded Corners 251">
            <a:extLst>
              <a:ext uri="{FF2B5EF4-FFF2-40B4-BE49-F238E27FC236}">
                <a16:creationId xmlns:a16="http://schemas.microsoft.com/office/drawing/2014/main" id="{6FDA7C44-48A7-462A-AE82-1B1E48F34E7F}"/>
              </a:ext>
            </a:extLst>
          </p:cNvPr>
          <p:cNvSpPr/>
          <p:nvPr/>
        </p:nvSpPr>
        <p:spPr>
          <a:xfrm>
            <a:off x="9746081" y="7639031"/>
            <a:ext cx="1880169" cy="380801"/>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Qualitative information</a:t>
            </a:r>
          </a:p>
        </p:txBody>
      </p:sp>
      <p:sp>
        <p:nvSpPr>
          <p:cNvPr id="254" name="Rectangle: Rounded Corners 253">
            <a:extLst>
              <a:ext uri="{FF2B5EF4-FFF2-40B4-BE49-F238E27FC236}">
                <a16:creationId xmlns:a16="http://schemas.microsoft.com/office/drawing/2014/main" id="{BB6089D5-5A0B-44D7-B637-DBFC27B0A2BE}"/>
              </a:ext>
            </a:extLst>
          </p:cNvPr>
          <p:cNvSpPr/>
          <p:nvPr/>
        </p:nvSpPr>
        <p:spPr>
          <a:xfrm>
            <a:off x="10440412" y="9049246"/>
            <a:ext cx="1234454"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Interests</a:t>
            </a:r>
          </a:p>
        </p:txBody>
      </p:sp>
      <p:sp>
        <p:nvSpPr>
          <p:cNvPr id="256" name="Rectangle: Rounded Corners 255">
            <a:extLst>
              <a:ext uri="{FF2B5EF4-FFF2-40B4-BE49-F238E27FC236}">
                <a16:creationId xmlns:a16="http://schemas.microsoft.com/office/drawing/2014/main" id="{0CE57B78-63D8-4B05-9A91-B666DDE44E39}"/>
              </a:ext>
            </a:extLst>
          </p:cNvPr>
          <p:cNvSpPr/>
          <p:nvPr/>
        </p:nvSpPr>
        <p:spPr>
          <a:xfrm>
            <a:off x="10450128" y="8459572"/>
            <a:ext cx="1234454" cy="38761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Colours</a:t>
            </a:r>
          </a:p>
        </p:txBody>
      </p:sp>
      <p:cxnSp>
        <p:nvCxnSpPr>
          <p:cNvPr id="263" name="Connector: Elbow 262">
            <a:extLst>
              <a:ext uri="{FF2B5EF4-FFF2-40B4-BE49-F238E27FC236}">
                <a16:creationId xmlns:a16="http://schemas.microsoft.com/office/drawing/2014/main" id="{BFDA0E73-429C-4FB6-9B84-28BF5B924609}"/>
              </a:ext>
            </a:extLst>
          </p:cNvPr>
          <p:cNvCxnSpPr>
            <a:cxnSpLocks/>
            <a:stCxn id="28" idx="2"/>
            <a:endCxn id="17" idx="0"/>
          </p:cNvCxnSpPr>
          <p:nvPr/>
        </p:nvCxnSpPr>
        <p:spPr>
          <a:xfrm rot="16200000" flipH="1">
            <a:off x="6278964" y="5176247"/>
            <a:ext cx="668237" cy="100734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CAFDCE5B-BEB9-4E50-ABF0-BA327A6430F9}"/>
              </a:ext>
            </a:extLst>
          </p:cNvPr>
          <p:cNvCxnSpPr>
            <a:cxnSpLocks/>
            <a:stCxn id="17" idx="2"/>
            <a:endCxn id="236" idx="1"/>
          </p:cNvCxnSpPr>
          <p:nvPr/>
        </p:nvCxnSpPr>
        <p:spPr>
          <a:xfrm rot="16200000" flipH="1">
            <a:off x="6546623" y="6985607"/>
            <a:ext cx="1598800" cy="458543"/>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FBD00FD6-8D47-415A-9F5C-042889CF5603}"/>
              </a:ext>
            </a:extLst>
          </p:cNvPr>
          <p:cNvCxnSpPr>
            <a:cxnSpLocks/>
            <a:stCxn id="17" idx="2"/>
            <a:endCxn id="228" idx="1"/>
          </p:cNvCxnSpPr>
          <p:nvPr/>
        </p:nvCxnSpPr>
        <p:spPr>
          <a:xfrm rot="16200000" flipH="1">
            <a:off x="6787605" y="6744626"/>
            <a:ext cx="1088542" cy="430248"/>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35553A59-613A-4E71-A5EF-D781EA73542B}"/>
              </a:ext>
            </a:extLst>
          </p:cNvPr>
          <p:cNvCxnSpPr>
            <a:cxnSpLocks/>
            <a:stCxn id="228" idx="3"/>
            <a:endCxn id="226" idx="1"/>
          </p:cNvCxnSpPr>
          <p:nvPr/>
        </p:nvCxnSpPr>
        <p:spPr>
          <a:xfrm flipV="1">
            <a:off x="9297091" y="7270171"/>
            <a:ext cx="455057" cy="233850"/>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Connector: Elbow 290">
            <a:extLst>
              <a:ext uri="{FF2B5EF4-FFF2-40B4-BE49-F238E27FC236}">
                <a16:creationId xmlns:a16="http://schemas.microsoft.com/office/drawing/2014/main" id="{2C85DA7E-05FB-4FB5-8D65-3FF1AE8AD5D0}"/>
              </a:ext>
            </a:extLst>
          </p:cNvPr>
          <p:cNvCxnSpPr>
            <a:cxnSpLocks/>
            <a:stCxn id="228" idx="3"/>
            <a:endCxn id="252" idx="1"/>
          </p:cNvCxnSpPr>
          <p:nvPr/>
        </p:nvCxnSpPr>
        <p:spPr>
          <a:xfrm>
            <a:off x="9297091" y="7504021"/>
            <a:ext cx="448990" cy="325411"/>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1920FC55-8605-4DB8-93BE-D158B8A89F1E}"/>
              </a:ext>
            </a:extLst>
          </p:cNvPr>
          <p:cNvCxnSpPr>
            <a:cxnSpLocks/>
            <a:stCxn id="236" idx="2"/>
            <a:endCxn id="224" idx="1"/>
          </p:cNvCxnSpPr>
          <p:nvPr/>
        </p:nvCxnSpPr>
        <p:spPr>
          <a:xfrm rot="5400000">
            <a:off x="7980578" y="8469455"/>
            <a:ext cx="727931" cy="211596"/>
          </a:xfrm>
          <a:prstGeom prst="bentConnector4">
            <a:avLst>
              <a:gd name="adj1" fmla="val 33077"/>
              <a:gd name="adj2" fmla="val 208036"/>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Connector: Elbow 299">
            <a:extLst>
              <a:ext uri="{FF2B5EF4-FFF2-40B4-BE49-F238E27FC236}">
                <a16:creationId xmlns:a16="http://schemas.microsoft.com/office/drawing/2014/main" id="{29F17014-B08F-4F49-9D4D-E326AAB5E939}"/>
              </a:ext>
            </a:extLst>
          </p:cNvPr>
          <p:cNvCxnSpPr>
            <a:cxnSpLocks/>
            <a:stCxn id="224" idx="3"/>
            <a:endCxn id="256" idx="1"/>
          </p:cNvCxnSpPr>
          <p:nvPr/>
        </p:nvCxnSpPr>
        <p:spPr>
          <a:xfrm flipV="1">
            <a:off x="9988836" y="8653380"/>
            <a:ext cx="461292" cy="285839"/>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Connector: Elbow 304">
            <a:extLst>
              <a:ext uri="{FF2B5EF4-FFF2-40B4-BE49-F238E27FC236}">
                <a16:creationId xmlns:a16="http://schemas.microsoft.com/office/drawing/2014/main" id="{7AB9FCF6-2527-42EF-81AB-E804B214A4F7}"/>
              </a:ext>
            </a:extLst>
          </p:cNvPr>
          <p:cNvCxnSpPr>
            <a:cxnSpLocks/>
            <a:stCxn id="224" idx="3"/>
            <a:endCxn id="254" idx="1"/>
          </p:cNvCxnSpPr>
          <p:nvPr/>
        </p:nvCxnSpPr>
        <p:spPr>
          <a:xfrm>
            <a:off x="9988836" y="8939219"/>
            <a:ext cx="451576" cy="303835"/>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335" name="Picture 334" descr="An empty parking lot in front of a building&#10;&#10;Description automatically generated">
            <a:extLst>
              <a:ext uri="{FF2B5EF4-FFF2-40B4-BE49-F238E27FC236}">
                <a16:creationId xmlns:a16="http://schemas.microsoft.com/office/drawing/2014/main" id="{BC609BA0-86F0-49D1-B319-0CC24148F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4" y="6460627"/>
            <a:ext cx="2157583" cy="1440187"/>
          </a:xfrm>
          <a:prstGeom prst="rect">
            <a:avLst/>
          </a:prstGeom>
        </p:spPr>
      </p:pic>
      <p:sp>
        <p:nvSpPr>
          <p:cNvPr id="348" name="Rectangle: Rounded Corners 347">
            <a:extLst>
              <a:ext uri="{FF2B5EF4-FFF2-40B4-BE49-F238E27FC236}">
                <a16:creationId xmlns:a16="http://schemas.microsoft.com/office/drawing/2014/main" id="{5D6C4206-F376-4888-BCA6-2003CE0C9B6B}"/>
              </a:ext>
            </a:extLst>
          </p:cNvPr>
          <p:cNvSpPr/>
          <p:nvPr/>
        </p:nvSpPr>
        <p:spPr>
          <a:xfrm>
            <a:off x="2807099" y="7928131"/>
            <a:ext cx="1900249" cy="352971"/>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Museums (Zayed national museum)</a:t>
            </a:r>
          </a:p>
        </p:txBody>
      </p:sp>
      <p:pic>
        <p:nvPicPr>
          <p:cNvPr id="350" name="Picture 349" descr="A picture containing red&#10;&#10;Description automatically generated">
            <a:extLst>
              <a:ext uri="{FF2B5EF4-FFF2-40B4-BE49-F238E27FC236}">
                <a16:creationId xmlns:a16="http://schemas.microsoft.com/office/drawing/2014/main" id="{9F1AFEB9-1858-4D04-A335-FB1EF28B5162}"/>
              </a:ext>
            </a:extLst>
          </p:cNvPr>
          <p:cNvPicPr>
            <a:picLocks noChangeAspect="1"/>
          </p:cNvPicPr>
          <p:nvPr/>
        </p:nvPicPr>
        <p:blipFill rotWithShape="1">
          <a:blip r:embed="rId5">
            <a:extLst>
              <a:ext uri="{28A0092B-C50C-407E-A947-70E740481C1C}">
                <a14:useLocalDpi xmlns:a14="http://schemas.microsoft.com/office/drawing/2010/main" val="0"/>
              </a:ext>
            </a:extLst>
          </a:blip>
          <a:srcRect t="24269"/>
          <a:stretch/>
        </p:blipFill>
        <p:spPr>
          <a:xfrm rot="5400000">
            <a:off x="4555145" y="7269261"/>
            <a:ext cx="1598800" cy="908098"/>
          </a:xfrm>
          <a:prstGeom prst="rect">
            <a:avLst/>
          </a:prstGeom>
        </p:spPr>
      </p:pic>
      <p:pic>
        <p:nvPicPr>
          <p:cNvPr id="352" name="Picture 351" descr="A view of a building&#10;&#10;Description automatically generated">
            <a:extLst>
              <a:ext uri="{FF2B5EF4-FFF2-40B4-BE49-F238E27FC236}">
                <a16:creationId xmlns:a16="http://schemas.microsoft.com/office/drawing/2014/main" id="{EE93C90C-B6E5-43B1-BE70-6C1FD300F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658250" y="7122250"/>
            <a:ext cx="1586724" cy="1190042"/>
          </a:xfrm>
          <a:prstGeom prst="rect">
            <a:avLst/>
          </a:prstGeom>
        </p:spPr>
      </p:pic>
      <p:sp>
        <p:nvSpPr>
          <p:cNvPr id="354" name="Rectangle: Rounded Corners 353">
            <a:extLst>
              <a:ext uri="{FF2B5EF4-FFF2-40B4-BE49-F238E27FC236}">
                <a16:creationId xmlns:a16="http://schemas.microsoft.com/office/drawing/2014/main" id="{DDA147B5-C804-42C1-B5B6-AFD27638CEC3}"/>
              </a:ext>
            </a:extLst>
          </p:cNvPr>
          <p:cNvSpPr/>
          <p:nvPr/>
        </p:nvSpPr>
        <p:spPr>
          <a:xfrm>
            <a:off x="4897148" y="8582326"/>
            <a:ext cx="2250458" cy="356893"/>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Exhibitions (Dubai design festival)</a:t>
            </a:r>
          </a:p>
        </p:txBody>
      </p:sp>
      <p:sp>
        <p:nvSpPr>
          <p:cNvPr id="398" name="Rectangle: Rounded Corners 397">
            <a:extLst>
              <a:ext uri="{FF2B5EF4-FFF2-40B4-BE49-F238E27FC236}">
                <a16:creationId xmlns:a16="http://schemas.microsoft.com/office/drawing/2014/main" id="{406D07A9-4D31-42C4-B98C-A597F9C4FBBE}"/>
              </a:ext>
            </a:extLst>
          </p:cNvPr>
          <p:cNvSpPr/>
          <p:nvPr/>
        </p:nvSpPr>
        <p:spPr>
          <a:xfrm>
            <a:off x="83629" y="8984972"/>
            <a:ext cx="943753" cy="3833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Outdoors</a:t>
            </a:r>
          </a:p>
        </p:txBody>
      </p:sp>
      <p:sp>
        <p:nvSpPr>
          <p:cNvPr id="400" name="Rectangle: Rounded Corners 399">
            <a:extLst>
              <a:ext uri="{FF2B5EF4-FFF2-40B4-BE49-F238E27FC236}">
                <a16:creationId xmlns:a16="http://schemas.microsoft.com/office/drawing/2014/main" id="{894C7AA9-F3C1-4B28-8A60-628706B14565}"/>
              </a:ext>
            </a:extLst>
          </p:cNvPr>
          <p:cNvSpPr/>
          <p:nvPr/>
        </p:nvSpPr>
        <p:spPr>
          <a:xfrm>
            <a:off x="1126734" y="8984972"/>
            <a:ext cx="943753" cy="3833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Hallways</a:t>
            </a:r>
          </a:p>
        </p:txBody>
      </p:sp>
      <p:sp>
        <p:nvSpPr>
          <p:cNvPr id="402" name="Rectangle: Rounded Corners 401">
            <a:extLst>
              <a:ext uri="{FF2B5EF4-FFF2-40B4-BE49-F238E27FC236}">
                <a16:creationId xmlns:a16="http://schemas.microsoft.com/office/drawing/2014/main" id="{86031B06-50CE-4B61-BB37-C281F266498B}"/>
              </a:ext>
            </a:extLst>
          </p:cNvPr>
          <p:cNvSpPr/>
          <p:nvPr/>
        </p:nvSpPr>
        <p:spPr>
          <a:xfrm>
            <a:off x="2166421" y="8985863"/>
            <a:ext cx="1193086" cy="40100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Classrooms</a:t>
            </a:r>
          </a:p>
        </p:txBody>
      </p:sp>
      <p:cxnSp>
        <p:nvCxnSpPr>
          <p:cNvPr id="403" name="Connector: Elbow 402">
            <a:extLst>
              <a:ext uri="{FF2B5EF4-FFF2-40B4-BE49-F238E27FC236}">
                <a16:creationId xmlns:a16="http://schemas.microsoft.com/office/drawing/2014/main" id="{2ED4C7E8-E72E-48AB-9B1C-F808C7D7117D}"/>
              </a:ext>
            </a:extLst>
          </p:cNvPr>
          <p:cNvCxnSpPr>
            <a:cxnSpLocks/>
            <a:stCxn id="242" idx="2"/>
            <a:endCxn id="398" idx="0"/>
          </p:cNvCxnSpPr>
          <p:nvPr/>
        </p:nvCxnSpPr>
        <p:spPr>
          <a:xfrm rot="5400000">
            <a:off x="618784" y="8217826"/>
            <a:ext cx="703869" cy="830423"/>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Connector: Elbow 406">
            <a:extLst>
              <a:ext uri="{FF2B5EF4-FFF2-40B4-BE49-F238E27FC236}">
                <a16:creationId xmlns:a16="http://schemas.microsoft.com/office/drawing/2014/main" id="{7B8D28C4-4D06-4C1A-AB65-CDEEF79D9BCE}"/>
              </a:ext>
            </a:extLst>
          </p:cNvPr>
          <p:cNvCxnSpPr>
            <a:cxnSpLocks/>
            <a:stCxn id="242" idx="2"/>
            <a:endCxn id="400" idx="0"/>
          </p:cNvCxnSpPr>
          <p:nvPr/>
        </p:nvCxnSpPr>
        <p:spPr>
          <a:xfrm rot="16200000" flipH="1">
            <a:off x="1140336" y="8526696"/>
            <a:ext cx="703869" cy="212682"/>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B6729FA3-41F7-49AD-BB14-BFAB42D92474}"/>
              </a:ext>
            </a:extLst>
          </p:cNvPr>
          <p:cNvCxnSpPr>
            <a:cxnSpLocks/>
            <a:stCxn id="242" idx="2"/>
            <a:endCxn id="402" idx="0"/>
          </p:cNvCxnSpPr>
          <p:nvPr/>
        </p:nvCxnSpPr>
        <p:spPr>
          <a:xfrm rot="16200000" flipH="1">
            <a:off x="1722066" y="7944965"/>
            <a:ext cx="704760" cy="1377035"/>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Connector: Elbow 420">
            <a:extLst>
              <a:ext uri="{FF2B5EF4-FFF2-40B4-BE49-F238E27FC236}">
                <a16:creationId xmlns:a16="http://schemas.microsoft.com/office/drawing/2014/main" id="{D7769694-F130-422A-9B88-9661D0086204}"/>
              </a:ext>
            </a:extLst>
          </p:cNvPr>
          <p:cNvCxnSpPr>
            <a:cxnSpLocks/>
            <a:stCxn id="22" idx="2"/>
            <a:endCxn id="426" idx="0"/>
          </p:cNvCxnSpPr>
          <p:nvPr/>
        </p:nvCxnSpPr>
        <p:spPr>
          <a:xfrm rot="5400000">
            <a:off x="3910292" y="5892959"/>
            <a:ext cx="288297" cy="725983"/>
          </a:xfrm>
          <a:prstGeom prst="bentConnector3">
            <a:avLst>
              <a:gd name="adj1" fmla="val 2679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26" name="Picture 425" descr="A picture containing water, mountain, board, large&#10;&#10;Description automatically generated">
            <a:extLst>
              <a:ext uri="{FF2B5EF4-FFF2-40B4-BE49-F238E27FC236}">
                <a16:creationId xmlns:a16="http://schemas.microsoft.com/office/drawing/2014/main" id="{E0A29B49-51B5-4DD1-8CD3-CE9FC23282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7137" y="6400099"/>
            <a:ext cx="2228621" cy="1483046"/>
          </a:xfrm>
          <a:prstGeom prst="rect">
            <a:avLst/>
          </a:prstGeom>
        </p:spPr>
      </p:pic>
      <p:cxnSp>
        <p:nvCxnSpPr>
          <p:cNvPr id="433" name="Connector: Elbow 432">
            <a:extLst>
              <a:ext uri="{FF2B5EF4-FFF2-40B4-BE49-F238E27FC236}">
                <a16:creationId xmlns:a16="http://schemas.microsoft.com/office/drawing/2014/main" id="{6B111A3E-6F3A-458B-A465-6DDBF8B59AAC}"/>
              </a:ext>
            </a:extLst>
          </p:cNvPr>
          <p:cNvCxnSpPr>
            <a:cxnSpLocks/>
            <a:stCxn id="22" idx="3"/>
            <a:endCxn id="352" idx="1"/>
          </p:cNvCxnSpPr>
          <p:nvPr/>
        </p:nvCxnSpPr>
        <p:spPr>
          <a:xfrm>
            <a:off x="4862063" y="5911081"/>
            <a:ext cx="1589549" cy="1012828"/>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81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able 4">
            <a:extLst>
              <a:ext uri="{FF2B5EF4-FFF2-40B4-BE49-F238E27FC236}">
                <a16:creationId xmlns:a16="http://schemas.microsoft.com/office/drawing/2014/main" id="{C036D0F5-3CEC-4BC1-B5A1-53ABEB5CF7D3}"/>
              </a:ext>
            </a:extLst>
          </p:cNvPr>
          <p:cNvGraphicFramePr>
            <a:graphicFrameLocks noGrp="1"/>
          </p:cNvGraphicFramePr>
          <p:nvPr>
            <p:extLst>
              <p:ext uri="{D42A27DB-BD31-4B8C-83A1-F6EECF244321}">
                <p14:modId xmlns:p14="http://schemas.microsoft.com/office/powerpoint/2010/main" val="2878636275"/>
              </p:ext>
            </p:extLst>
          </p:nvPr>
        </p:nvGraphicFramePr>
        <p:xfrm>
          <a:off x="144291" y="1697632"/>
          <a:ext cx="12513017" cy="6793391"/>
        </p:xfrm>
        <a:graphic>
          <a:graphicData uri="http://schemas.openxmlformats.org/drawingml/2006/table">
            <a:tbl>
              <a:tblPr firstRow="1" bandRow="1">
                <a:tableStyleId>{5C22544A-7EE6-4342-B048-85BDC9FD1C3A}</a:tableStyleId>
              </a:tblPr>
              <a:tblGrid>
                <a:gridCol w="1643730">
                  <a:extLst>
                    <a:ext uri="{9D8B030D-6E8A-4147-A177-3AD203B41FA5}">
                      <a16:colId xmlns:a16="http://schemas.microsoft.com/office/drawing/2014/main" val="3797390760"/>
                    </a:ext>
                  </a:extLst>
                </a:gridCol>
                <a:gridCol w="4512389">
                  <a:extLst>
                    <a:ext uri="{9D8B030D-6E8A-4147-A177-3AD203B41FA5}">
                      <a16:colId xmlns:a16="http://schemas.microsoft.com/office/drawing/2014/main" val="3647439184"/>
                    </a:ext>
                  </a:extLst>
                </a:gridCol>
                <a:gridCol w="6356898">
                  <a:extLst>
                    <a:ext uri="{9D8B030D-6E8A-4147-A177-3AD203B41FA5}">
                      <a16:colId xmlns:a16="http://schemas.microsoft.com/office/drawing/2014/main" val="2854702613"/>
                    </a:ext>
                  </a:extLst>
                </a:gridCol>
              </a:tblGrid>
              <a:tr h="453551">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65532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To keep the centre of mass as low</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18605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The product should be intuitive to interact with</a:t>
                      </a:r>
                      <a:endParaRPr lang="en-GB" sz="120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Will be measured according to “Factors to consider &gt; How I would measure awareness”</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pPr>
                        <a:lnSpc>
                          <a:spcPts val="1200"/>
                        </a:lnSpc>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1633237090"/>
                  </a:ext>
                </a:extLst>
              </a:tr>
              <a:tr h="580123">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(Total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Gaps and clearances should fit the user.</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343717">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(Total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If needed, the product should be designed as a knock-down fitting</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The product should be batch produced.</a:t>
                      </a:r>
                      <a:endParaRPr lang="en-US" sz="1200" dirty="0">
                        <a:solidFill>
                          <a:schemeClr val="tx1"/>
                        </a:solidFill>
                        <a:latin typeface="Arial" panose="020B0604020202020204" pitchFamily="34" charset="0"/>
                        <a:cs typeface="Arial" panose="020B0604020202020204" pitchFamily="34" charset="0"/>
                      </a:endParaRPr>
                    </a:p>
                    <a:p>
                      <a:pPr>
                        <a:lnSpc>
                          <a:spcPts val="1200"/>
                        </a:lnSpc>
                      </a:pP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163067">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(Total points: 3 | 4)</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size should be smaller than of the desk.</a:t>
                      </a:r>
                      <a:endPar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365276">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(Total points: 12 | 16)</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The product should have a maximum of</a:t>
                      </a:r>
                    </a:p>
                    <a:p>
                      <a:pPr>
                        <a:lnSpc>
                          <a:spcPts val="1200"/>
                        </a:lnSpc>
                        <a:spcBef>
                          <a:spcPts val="0"/>
                        </a:spcBef>
                        <a:spcAft>
                          <a:spcPts val="0"/>
                        </a:spcAft>
                      </a:pPr>
                      <a:r>
                        <a:rPr lang="en-GB" sz="1200" dirty="0">
                          <a:solidFill>
                            <a:schemeClr val="tx1"/>
                          </a:solidFill>
                          <a:latin typeface="Arial" panose="020B0604020202020204" pitchFamily="34" charset="0"/>
                          <a:cs typeface="Arial" panose="020B0604020202020204" pitchFamily="34" charset="0"/>
                        </a:rPr>
                        <a:t>4-5 materials</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E7</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The product should be tough</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As described on the specification point.</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The product’s middle is empty. As a result, it is not as heavy compared to its size. </a:t>
                      </a:r>
                      <a:r>
                        <a:rPr lang="en-GB" sz="1200" b="1" dirty="0">
                          <a:solidFill>
                            <a:schemeClr val="tx1"/>
                          </a:solidFill>
                          <a:latin typeface="Arial" panose="020B0604020202020204" pitchFamily="34" charset="0"/>
                          <a:cs typeface="Arial" panose="020B0604020202020204" pitchFamily="34" charset="0"/>
                        </a:rPr>
                        <a:t>E7</a:t>
                      </a:r>
                      <a:r>
                        <a:rPr lang="en-GB" sz="1200" dirty="0">
                          <a:solidFill>
                            <a:schemeClr val="tx1"/>
                          </a:solidFill>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bl>
          </a:graphicData>
        </a:graphic>
      </p:graphicFrame>
      <p:sp>
        <p:nvSpPr>
          <p:cNvPr id="2" name="Rectangle: Rounded Corners 1">
            <a:extLst>
              <a:ext uri="{FF2B5EF4-FFF2-40B4-BE49-F238E27FC236}">
                <a16:creationId xmlns:a16="http://schemas.microsoft.com/office/drawing/2014/main" id="{5804E28D-A950-4AE2-8842-590D0B70F731}"/>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3 would be assessed using the specification for the class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sp>
        <p:nvSpPr>
          <p:cNvPr id="8" name="Title 1">
            <a:extLst>
              <a:ext uri="{FF2B5EF4-FFF2-40B4-BE49-F238E27FC236}">
                <a16:creationId xmlns:a16="http://schemas.microsoft.com/office/drawing/2014/main" id="{48F3A5A8-013B-402E-9FDF-319A5F4B4DF1}"/>
              </a:ext>
            </a:extLst>
          </p:cNvPr>
          <p:cNvSpPr>
            <a:spLocks noGrp="1"/>
          </p:cNvSpPr>
          <p:nvPr>
            <p:ph type="title"/>
          </p:nvPr>
        </p:nvSpPr>
        <p:spPr>
          <a:xfrm>
            <a:off x="457201" y="512065"/>
            <a:ext cx="11045038" cy="1149468"/>
          </a:xfrm>
        </p:spPr>
        <p:txBody>
          <a:bodyPr/>
          <a:lstStyle/>
          <a:p>
            <a:r>
              <a:rPr lang="en-GB" dirty="0"/>
              <a:t>Design 3 Assessment</a:t>
            </a:r>
          </a:p>
        </p:txBody>
      </p:sp>
    </p:spTree>
    <p:extLst>
      <p:ext uri="{BB962C8B-B14F-4D97-AF65-F5344CB8AC3E}">
        <p14:creationId xmlns:p14="http://schemas.microsoft.com/office/powerpoint/2010/main" val="1884367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38A0B836-2188-4FDB-8C97-DE3818AA50B4}"/>
              </a:ext>
            </a:extLst>
          </p:cNvPr>
          <p:cNvGraphicFramePr>
            <a:graphicFrameLocks noGrp="1"/>
          </p:cNvGraphicFramePr>
          <p:nvPr>
            <p:extLst>
              <p:ext uri="{D42A27DB-BD31-4B8C-83A1-F6EECF244321}">
                <p14:modId xmlns:p14="http://schemas.microsoft.com/office/powerpoint/2010/main" val="1693254759"/>
              </p:ext>
            </p:extLst>
          </p:nvPr>
        </p:nvGraphicFramePr>
        <p:xfrm>
          <a:off x="-166812" y="1076093"/>
          <a:ext cx="12792173" cy="11643360"/>
        </p:xfrm>
        <a:graphic>
          <a:graphicData uri="http://schemas.openxmlformats.org/drawingml/2006/table">
            <a:tbl>
              <a:tblPr firstRow="1" bandRow="1">
                <a:tableStyleId>{5C22544A-7EE6-4342-B048-85BDC9FD1C3A}</a:tableStyleId>
              </a:tblPr>
              <a:tblGrid>
                <a:gridCol w="1316935">
                  <a:extLst>
                    <a:ext uri="{9D8B030D-6E8A-4147-A177-3AD203B41FA5}">
                      <a16:colId xmlns:a16="http://schemas.microsoft.com/office/drawing/2014/main" val="3797390760"/>
                    </a:ext>
                  </a:extLst>
                </a:gridCol>
                <a:gridCol w="1790700">
                  <a:extLst>
                    <a:ext uri="{9D8B030D-6E8A-4147-A177-3AD203B41FA5}">
                      <a16:colId xmlns:a16="http://schemas.microsoft.com/office/drawing/2014/main" val="3647439184"/>
                    </a:ext>
                  </a:extLst>
                </a:gridCol>
                <a:gridCol w="1924474">
                  <a:extLst>
                    <a:ext uri="{9D8B030D-6E8A-4147-A177-3AD203B41FA5}">
                      <a16:colId xmlns:a16="http://schemas.microsoft.com/office/drawing/2014/main" val="4020650133"/>
                    </a:ext>
                  </a:extLst>
                </a:gridCol>
                <a:gridCol w="2667000">
                  <a:extLst>
                    <a:ext uri="{9D8B030D-6E8A-4147-A177-3AD203B41FA5}">
                      <a16:colId xmlns:a16="http://schemas.microsoft.com/office/drawing/2014/main" val="1912667503"/>
                    </a:ext>
                  </a:extLst>
                </a:gridCol>
                <a:gridCol w="5093064">
                  <a:extLst>
                    <a:ext uri="{9D8B030D-6E8A-4147-A177-3AD203B41FA5}">
                      <a16:colId xmlns:a16="http://schemas.microsoft.com/office/drawing/2014/main" val="2854702613"/>
                    </a:ext>
                  </a:extLst>
                </a:gridCol>
              </a:tblGrid>
              <a:tr h="250902">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pPr>
                        <a:lnSpc>
                          <a:spcPts val="1200"/>
                        </a:lnSpc>
                      </a:pPr>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(Total points: 13)</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methods to contribute in the climate emergency.</a:t>
                      </a:r>
                    </a:p>
                  </a:txBody>
                  <a:tcPr/>
                </a:tc>
                <a:tc hMerge="1">
                  <a:txBody>
                    <a:bodyPr/>
                    <a:lstStyle/>
                    <a:p>
                      <a:endParaRPr lang="en-GB"/>
                    </a:p>
                  </a:txBody>
                  <a:tcPr/>
                </a:tc>
                <a:tc>
                  <a:txBody>
                    <a:bodyPr/>
                    <a:lstStyle/>
                    <a:p>
                      <a:pPr>
                        <a:lnSpc>
                          <a:spcPts val="1200"/>
                        </a:lnSpc>
                      </a:pPr>
                      <a:r>
                        <a:rPr lang="en-US" sz="1200" b="1" dirty="0">
                          <a:latin typeface="Arial" panose="020B0604020202020204" pitchFamily="34" charset="0"/>
                          <a:cs typeface="Arial" panose="020B0604020202020204" pitchFamily="34" charset="0"/>
                        </a:rPr>
                        <a:t>A1</a:t>
                      </a:r>
                      <a:r>
                        <a:rPr lang="en-US" sz="1200" dirty="0">
                          <a:latin typeface="Arial" panose="020B0604020202020204" pitchFamily="34" charset="0"/>
                          <a:cs typeface="Arial" panose="020B0604020202020204" pitchFamily="34" charset="0"/>
                        </a:rPr>
                        <a:t>. Investigation &gt; Source F and J</a:t>
                      </a:r>
                    </a:p>
                    <a:p>
                      <a:pPr>
                        <a:lnSpc>
                          <a:spcPts val="1200"/>
                        </a:lnSpc>
                      </a:pPr>
                      <a:r>
                        <a:rPr lang="en-US" sz="1200" b="1" dirty="0">
                          <a:latin typeface="Arial" panose="020B0604020202020204" pitchFamily="34" charset="0"/>
                          <a:cs typeface="Arial" panose="020B0604020202020204" pitchFamily="34" charset="0"/>
                        </a:rPr>
                        <a:t>A2.</a:t>
                      </a:r>
                      <a:r>
                        <a:rPr lang="en-US" sz="1200" dirty="0">
                          <a:latin typeface="Arial" panose="020B0604020202020204" pitchFamily="34" charset="0"/>
                          <a:cs typeface="Arial" panose="020B0604020202020204" pitchFamily="34" charset="0"/>
                        </a:rPr>
                        <a:t> Investigation &gt; </a:t>
                      </a:r>
                      <a:r>
                        <a:rPr lang="en-GB" sz="1200" dirty="0">
                          <a:latin typeface="Arial" panose="020B0604020202020204" pitchFamily="34" charset="0"/>
                          <a:cs typeface="Arial" panose="020B0604020202020204" pitchFamily="34" charset="0"/>
                        </a:rPr>
                        <a:t>What method of approach should my product take?</a:t>
                      </a:r>
                    </a:p>
                    <a:p>
                      <a:pPr>
                        <a:lnSpc>
                          <a:spcPts val="1200"/>
                        </a:lnSpc>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Investigation &gt; Source C</a:t>
                      </a:r>
                    </a:p>
                    <a:p>
                      <a:pPr>
                        <a:lnSpc>
                          <a:spcPts val="1200"/>
                        </a:lnSpc>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Factors to consider &gt; User feedback</a:t>
                      </a:r>
                    </a:p>
                    <a:p>
                      <a:pPr>
                        <a:lnSpc>
                          <a:spcPts val="1200"/>
                        </a:lnSpc>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Investigation &gt; Source D</a:t>
                      </a:r>
                    </a:p>
                    <a:p>
                      <a:pPr>
                        <a:lnSpc>
                          <a:spcPts val="1200"/>
                        </a:lnSpc>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Investigation &gt; Source G and I</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532158">
                <a:tc rowSpan="2">
                  <a:txBody>
                    <a:bodyPr/>
                    <a:lstStyle/>
                    <a:p>
                      <a:pPr>
                        <a:lnSpc>
                          <a:spcPts val="1200"/>
                        </a:lnSpc>
                      </a:pPr>
                      <a:r>
                        <a:rPr lang="en-GB" sz="1200" dirty="0">
                          <a:latin typeface="Arial" panose="020B0604020202020204" pitchFamily="34" charset="0"/>
                          <a:cs typeface="Arial" panose="020B0604020202020204" pitchFamily="34" charset="0"/>
                        </a:rPr>
                        <a:t>User Requirements (B) – (Total points: 13)</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B5</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be intuitive to interact with</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User &gt; The secondary client &gt; Design requirements</a:t>
                      </a:r>
                    </a:p>
                    <a:p>
                      <a:pPr>
                        <a:lnSpc>
                          <a:spcPts val="1200"/>
                        </a:lnSpc>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Investigation &gt; Source B and E</a:t>
                      </a:r>
                    </a:p>
                    <a:p>
                      <a:pPr>
                        <a:lnSpc>
                          <a:spcPts val="1200"/>
                        </a:lnSpc>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Investigation &gt; Source H</a:t>
                      </a:r>
                    </a:p>
                    <a:p>
                      <a:pPr>
                        <a:lnSpc>
                          <a:spcPts val="1200"/>
                        </a:lnSpc>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Factors to consider &gt; User Feedback</a:t>
                      </a:r>
                    </a:p>
                    <a:p>
                      <a:pPr>
                        <a:lnSpc>
                          <a:spcPts val="1200"/>
                        </a:lnSpc>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Factors to consider &gt; User Feedback</a:t>
                      </a:r>
                    </a:p>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Factors to consider &gt; Where the product would be used</a:t>
                      </a:r>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Will be measured according to “Factors to consider &gt; How I would measure awareness”</a:t>
                      </a:r>
                    </a:p>
                    <a:p>
                      <a:pPr>
                        <a:lnSpc>
                          <a:spcPts val="1200"/>
                        </a:lnSpc>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pPr>
                        <a:lnSpc>
                          <a:spcPts val="1200"/>
                        </a:lnSpc>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1032017710"/>
                  </a:ext>
                </a:extLst>
              </a:tr>
              <a:tr h="0">
                <a:tc v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withstand leaning force.</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withstand force exerted from above.</a:t>
                      </a: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467349544"/>
                  </a:ext>
                </a:extLst>
              </a:tr>
              <a:tr h="0">
                <a:tc>
                  <a:txBody>
                    <a:bodyPr/>
                    <a:lstStyle/>
                    <a:p>
                      <a:pPr>
                        <a:lnSpc>
                          <a:spcPts val="1200"/>
                        </a:lnSpc>
                      </a:pPr>
                      <a:r>
                        <a:rPr lang="en-GB" sz="1200" dirty="0">
                          <a:latin typeface="Arial" panose="020B0604020202020204" pitchFamily="34" charset="0"/>
                          <a:cs typeface="Arial" panose="020B0604020202020204" pitchFamily="34" charset="0"/>
                        </a:rPr>
                        <a:t>Form (C)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The design/colours </a:t>
                      </a:r>
                      <a:r>
                        <a:rPr lang="en-GB" sz="1200" dirty="0">
                          <a:solidFill>
                            <a:srgbClr val="0070C0"/>
                          </a:solidFill>
                          <a:latin typeface="Arial" panose="020B0604020202020204" pitchFamily="34" charset="0"/>
                          <a:cs typeface="Arial" panose="020B0604020202020204" pitchFamily="34" charset="0"/>
                        </a:rPr>
                        <a:t>should </a:t>
                      </a:r>
                      <a:r>
                        <a:rPr lang="en-GB" sz="1200" dirty="0">
                          <a:latin typeface="Arial" panose="020B0604020202020204" pitchFamily="34" charset="0"/>
                          <a:cs typeface="Arial" panose="020B0604020202020204" pitchFamily="34" charset="0"/>
                        </a:rPr>
                        <a:t>be gender neutral. .</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The design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sensitive in the eyes of the public.</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The design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representative images of global warming.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use colours associated with global warming.</a:t>
                      </a:r>
                    </a:p>
                  </a:txBody>
                  <a:tcPr/>
                </a:tc>
                <a:tc hMerge="1">
                  <a:txBody>
                    <a:bodyPr/>
                    <a:lstStyle/>
                    <a:p>
                      <a:endParaRPr lang="en-GB" dirty="0"/>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Introduction &gt; Identify the needs of the end user</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Investigation &gt; How should I design my product?</a:t>
                      </a:r>
                    </a:p>
                    <a:p>
                      <a:pPr>
                        <a:lnSpc>
                          <a:spcPts val="1200"/>
                        </a:lnSpc>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Factors to consider &gt; Other limitations&gt; Colours</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C1</a:t>
                      </a:r>
                      <a:r>
                        <a:rPr lang="en-GB" sz="1200" dirty="0">
                          <a:latin typeface="Arial" panose="020B0604020202020204" pitchFamily="34" charset="0"/>
                          <a:cs typeface="Arial" panose="020B0604020202020204" pitchFamily="34" charset="0"/>
                        </a:rPr>
                        <a:t>. I will interview both boy and girl and determine depending on their responses.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C2</a:t>
                      </a:r>
                      <a:r>
                        <a:rPr lang="en-GB" sz="1200" dirty="0">
                          <a:latin typeface="Arial" panose="020B0604020202020204" pitchFamily="34" charset="0"/>
                          <a:cs typeface="Arial" panose="020B0604020202020204" pitchFamily="34" charset="0"/>
                        </a:rPr>
                        <a:t>. I will interview users and ask about any sensitive topic related with the design.</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C3</a:t>
                      </a:r>
                      <a:r>
                        <a:rPr lang="en-GB" sz="1200" dirty="0">
                          <a:latin typeface="Arial" panose="020B0604020202020204" pitchFamily="34" charset="0"/>
                          <a:cs typeface="Arial" panose="020B0604020202020204" pitchFamily="34" charset="0"/>
                        </a:rPr>
                        <a:t>. Some representative images are shown on the reference page.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C4</a:t>
                      </a:r>
                      <a:r>
                        <a:rPr lang="en-GB" sz="1200" dirty="0">
                          <a:latin typeface="Arial" panose="020B0604020202020204" pitchFamily="34" charset="0"/>
                          <a:cs typeface="Arial" panose="020B0604020202020204" pitchFamily="34" charset="0"/>
                        </a:rPr>
                        <a:t>. Some colours associated with global warming are shown on the reference page.</a:t>
                      </a:r>
                    </a:p>
                  </a:txBody>
                  <a:tcPr/>
                </a:tc>
                <a:extLst>
                  <a:ext uri="{0D108BD9-81ED-4DB2-BD59-A6C34878D82A}">
                    <a16:rowId xmlns:a16="http://schemas.microsoft.com/office/drawing/2014/main" val="2009406672"/>
                  </a:ext>
                </a:extLst>
              </a:tr>
              <a:tr h="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Sustainability (D) – (Total points: 8)</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During production, as little waste possible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produced. Materials </a:t>
                      </a:r>
                      <a:r>
                        <a:rPr lang="en-GB" sz="1200" dirty="0">
                          <a:solidFill>
                            <a:schemeClr val="tx1"/>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accurately calculated.</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Materials used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recyclable</a:t>
                      </a:r>
                    </a:p>
                    <a:p>
                      <a:pPr>
                        <a:lnSpc>
                          <a:spcPts val="1200"/>
                        </a:lnSpc>
                      </a:pPr>
                      <a:r>
                        <a:rPr lang="en-GB" sz="1200" b="1" dirty="0">
                          <a:latin typeface="Arial" panose="020B0604020202020204" pitchFamily="34" charset="0"/>
                          <a:cs typeface="Arial" panose="020B0604020202020204" pitchFamily="34" charset="0"/>
                        </a:rPr>
                        <a:t>D4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Packaging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corn starch packing peanuts</a:t>
                      </a: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The product should have a good LCA</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Material Research</a:t>
                      </a:r>
                      <a:br>
                        <a:rPr lang="en-GB" sz="1200" dirty="0">
                          <a:latin typeface="Arial" panose="020B0604020202020204" pitchFamily="34" charset="0"/>
                          <a:cs typeface="Arial" panose="020B0604020202020204" pitchFamily="34" charset="0"/>
                        </a:rPr>
                      </a:b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Shipping &gt; Sustainability issues concerning the transportation</a:t>
                      </a:r>
                    </a:p>
                  </a:txBody>
                  <a:tcPr/>
                </a:tc>
                <a:tc>
                  <a:txBody>
                    <a:bodyPr/>
                    <a:lstStyle/>
                    <a:p>
                      <a:pPr>
                        <a:lnSpc>
                          <a:spcPts val="1200"/>
                        </a:lnSpc>
                      </a:pPr>
                      <a:r>
                        <a:rPr lang="en-GB" sz="1200" b="1" dirty="0">
                          <a:latin typeface="Arial" panose="020B0604020202020204" pitchFamily="34" charset="0"/>
                          <a:cs typeface="Arial" panose="020B0604020202020204" pitchFamily="34" charset="0"/>
                        </a:rPr>
                        <a:t>D1</a:t>
                      </a:r>
                      <a:r>
                        <a:rPr lang="en-GB" sz="1200" dirty="0">
                          <a:latin typeface="Arial" panose="020B0604020202020204" pitchFamily="34" charset="0"/>
                          <a:cs typeface="Arial" panose="020B0604020202020204" pitchFamily="34" charset="0"/>
                        </a:rPr>
                        <a:t>. The main building material should be durable.</a:t>
                      </a:r>
                    </a:p>
                    <a:p>
                      <a:pPr>
                        <a:lnSpc>
                          <a:spcPts val="1200"/>
                        </a:lnSpc>
                      </a:pPr>
                      <a:r>
                        <a:rPr lang="en-GB" sz="1200" b="1" dirty="0">
                          <a:latin typeface="Arial" panose="020B0604020202020204" pitchFamily="34" charset="0"/>
                          <a:cs typeface="Arial" panose="020B0604020202020204" pitchFamily="34" charset="0"/>
                        </a:rPr>
                        <a:t>D2</a:t>
                      </a:r>
                      <a:r>
                        <a:rPr lang="en-GB" sz="1200" dirty="0">
                          <a:latin typeface="Arial" panose="020B0604020202020204" pitchFamily="34" charset="0"/>
                          <a:cs typeface="Arial" panose="020B0604020202020204" pitchFamily="34" charset="0"/>
                        </a:rPr>
                        <a:t>. As explained in the specification point.</a:t>
                      </a:r>
                    </a:p>
                    <a:p>
                      <a:pPr>
                        <a:lnSpc>
                          <a:spcPts val="1200"/>
                        </a:lnSpc>
                      </a:pPr>
                      <a:r>
                        <a:rPr lang="en-GB" sz="1200" b="1" dirty="0">
                          <a:latin typeface="Arial" panose="020B0604020202020204" pitchFamily="34" charset="0"/>
                          <a:cs typeface="Arial" panose="020B0604020202020204" pitchFamily="34" charset="0"/>
                        </a:rPr>
                        <a:t>D3</a:t>
                      </a:r>
                      <a:r>
                        <a:rPr lang="en-GB" sz="1200" dirty="0">
                          <a:latin typeface="Arial" panose="020B0604020202020204" pitchFamily="34" charset="0"/>
                          <a:cs typeface="Arial" panose="020B0604020202020204" pitchFamily="34" charset="0"/>
                        </a:rPr>
                        <a:t>. All materials used for the product should be recyclable.</a:t>
                      </a:r>
                    </a:p>
                    <a:p>
                      <a:pPr>
                        <a:lnSpc>
                          <a:spcPts val="1200"/>
                        </a:lnSpc>
                      </a:pPr>
                      <a:r>
                        <a:rPr lang="en-GB" sz="1200" b="1" dirty="0">
                          <a:latin typeface="Arial" panose="020B0604020202020204" pitchFamily="34" charset="0"/>
                          <a:cs typeface="Arial" panose="020B0604020202020204" pitchFamily="34" charset="0"/>
                        </a:rPr>
                        <a:t>D4</a:t>
                      </a:r>
                      <a:r>
                        <a:rPr lang="en-GB" sz="1200" dirty="0">
                          <a:latin typeface="Arial" panose="020B0604020202020204" pitchFamily="34" charset="0"/>
                          <a:cs typeface="Arial" panose="020B0604020202020204" pitchFamily="34" charset="0"/>
                        </a:rPr>
                        <a:t>. As explained in the reference</a:t>
                      </a:r>
                    </a:p>
                  </a:txBody>
                  <a:tcPr/>
                </a:tc>
                <a:extLst>
                  <a:ext uri="{0D108BD9-81ED-4DB2-BD59-A6C34878D82A}">
                    <a16:rowId xmlns:a16="http://schemas.microsoft.com/office/drawing/2014/main" val="1343364402"/>
                  </a:ext>
                </a:extLst>
              </a:tr>
              <a:tr h="545162">
                <a:tc>
                  <a:txBody>
                    <a:bodyPr/>
                    <a:lstStyle/>
                    <a:p>
                      <a:pPr>
                        <a:lnSpc>
                          <a:spcPts val="1200"/>
                        </a:lnSpc>
                      </a:pPr>
                      <a:r>
                        <a:rPr lang="en-GB" sz="1200" dirty="0">
                          <a:latin typeface="Arial" panose="020B0604020202020204" pitchFamily="34" charset="0"/>
                          <a:cs typeface="Arial" panose="020B0604020202020204" pitchFamily="34" charset="0"/>
                        </a:rPr>
                        <a:t>Safety Precautions (E) – (Total points: 7)</a:t>
                      </a:r>
                    </a:p>
                  </a:txBody>
                  <a:tcPr/>
                </a:tc>
                <a:tc gridSpan="2">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size of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E2</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E3</a:t>
                      </a:r>
                      <a:r>
                        <a:rPr lang="en-US" sz="1200" dirty="0">
                          <a:latin typeface="Arial" panose="020B0604020202020204" pitchFamily="34" charset="0"/>
                          <a:cs typeface="Arial" panose="020B0604020202020204" pitchFamily="34" charset="0"/>
                        </a:rPr>
                        <a:t>. The use of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E4</a:t>
                      </a:r>
                      <a:r>
                        <a:rPr lang="en-US" sz="1200" dirty="0">
                          <a:latin typeface="Arial" panose="020B0604020202020204" pitchFamily="34" charset="0"/>
                          <a:cs typeface="Arial" panose="020B0604020202020204" pitchFamily="34" charset="0"/>
                        </a:rPr>
                        <a:t>. Gaps and clearances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fit the user.</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Factors to consider &gt; Other limitations &gt; Design</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 general way of making a product safe to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Factors to consider &gt; Other limitations &gt; Design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Factors to consider &gt; Other limitations &gt; Design</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1088740">
                <a:tc>
                  <a:txBody>
                    <a:bodyPr/>
                    <a:lstStyle/>
                    <a:p>
                      <a:pPr>
                        <a:lnSpc>
                          <a:spcPts val="1200"/>
                        </a:lnSpc>
                      </a:pPr>
                      <a:r>
                        <a:rPr lang="en-GB" sz="1200" dirty="0">
                          <a:latin typeface="Arial" panose="020B0604020202020204" pitchFamily="34" charset="0"/>
                          <a:cs typeface="Arial" panose="020B0604020202020204" pitchFamily="34" charset="0"/>
                        </a:rPr>
                        <a:t>Scale of Production (F) – (Total points: 7)</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b="0" dirty="0">
                          <a:solidFill>
                            <a:schemeClr val="tx1"/>
                          </a:solidFill>
                          <a:latin typeface="Arial" panose="020B0604020202020204" pitchFamily="34" charset="0"/>
                          <a:cs typeface="Arial" panose="020B0604020202020204" pitchFamily="34" charset="0"/>
                        </a:rPr>
                        <a:t>. The product </a:t>
                      </a:r>
                      <a:r>
                        <a:rPr lang="en-GB" sz="1200" b="0" dirty="0">
                          <a:solidFill>
                            <a:srgbClr val="FF0000"/>
                          </a:solidFill>
                          <a:latin typeface="Arial" panose="020B0604020202020204" pitchFamily="34" charset="0"/>
                          <a:cs typeface="Arial" panose="020B0604020202020204" pitchFamily="34" charset="0"/>
                        </a:rPr>
                        <a:t>must</a:t>
                      </a:r>
                      <a:r>
                        <a:rPr lang="en-GB" sz="1200" b="0" dirty="0">
                          <a:solidFill>
                            <a:schemeClr val="tx1"/>
                          </a:solidFill>
                          <a:latin typeface="Arial" panose="020B0604020202020204" pitchFamily="34" charset="0"/>
                          <a:cs typeface="Arial" panose="020B0604020202020204" pitchFamily="34" charset="0"/>
                        </a:rPr>
                        <a: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If needed,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designed as a knock-down fitting</a:t>
                      </a:r>
                      <a:endParaRPr lang="en-GB" sz="1200" b="1" dirty="0">
                        <a:solidFill>
                          <a:srgbClr val="FF0000"/>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batch produced.</a:t>
                      </a:r>
                      <a:endParaRPr lang="en-US" sz="1200" dirty="0">
                        <a:latin typeface="Arial" panose="020B0604020202020204" pitchFamily="34" charset="0"/>
                        <a:cs typeface="Arial" panose="020B0604020202020204" pitchFamily="34" charset="0"/>
                      </a:endParaRPr>
                    </a:p>
                    <a:p>
                      <a:pPr>
                        <a:lnSpc>
                          <a:spcPts val="1200"/>
                        </a:lnSpc>
                      </a:pP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User &gt; The secondary client &gt; cost limitations</a:t>
                      </a:r>
                    </a:p>
                    <a:p>
                      <a:pPr>
                        <a:lnSpc>
                          <a:spcPts val="1200"/>
                        </a:lnSpc>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Shipping &gt; Sustainability issues concerning the transportation</a:t>
                      </a:r>
                    </a:p>
                    <a:p>
                      <a:pPr>
                        <a:lnSpc>
                          <a:spcPts val="1200"/>
                        </a:lnSpc>
                      </a:pPr>
                      <a:r>
                        <a:rPr lang="en-GB" sz="1200" b="1" dirty="0">
                          <a:latin typeface="Arial" panose="020B0604020202020204" pitchFamily="34" charset="0"/>
                          <a:cs typeface="Arial" panose="020B0604020202020204" pitchFamily="34" charset="0"/>
                        </a:rPr>
                        <a:t>F3</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No reference.</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F1</a:t>
                      </a:r>
                      <a:r>
                        <a:rPr lang="en-GB" sz="1200" dirty="0">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F2</a:t>
                      </a:r>
                      <a:r>
                        <a:rPr lang="en-GB" sz="1200" dirty="0">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F3</a:t>
                      </a:r>
                      <a:r>
                        <a:rPr lang="en-GB" sz="1200" dirty="0">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453551">
                <a:tc rowSpan="2">
                  <a:txBody>
                    <a:bodyPr/>
                    <a:lstStyle/>
                    <a:p>
                      <a:pPr>
                        <a:lnSpc>
                          <a:spcPts val="1200"/>
                        </a:lnSpc>
                      </a:pPr>
                      <a:r>
                        <a:rPr lang="en-US" sz="1200"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G) – (Total points: 3 | 4)</a:t>
                      </a:r>
                    </a:p>
                  </a:txBody>
                  <a:tcPr/>
                </a:tc>
                <a:tc grid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solidFill>
                            <a:schemeClr val="tx1"/>
                          </a:solidFill>
                          <a:latin typeface="Arial" panose="020B0604020202020204" pitchFamily="34" charset="0"/>
                          <a:cs typeface="Arial" panose="020B0604020202020204" pitchFamily="34" charset="0"/>
                        </a:rPr>
                        <a:t> be suitable for the demographic based on its anthropometric data</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User &gt;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Factors to consider &gt; Where the product would be used &gt; Hallways</a:t>
                      </a:r>
                    </a:p>
                    <a:p>
                      <a:pPr>
                        <a:lnSpc>
                          <a:spcPts val="1200"/>
                        </a:lnSpc>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Factors to consider &gt; Where the product would be used &gt; classroom</a:t>
                      </a:r>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G1</a:t>
                      </a:r>
                      <a:r>
                        <a:rPr lang="en-GB" sz="1200" dirty="0">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Big size the better in terms of grabbing attention. It could be as big as long as it does not disturb the hallway traffic. </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534624">
                <a:tc vMerge="1">
                  <a:txBody>
                    <a:bodyPr/>
                    <a:lstStyle/>
                    <a:p>
                      <a:endParaRPr lang="en-GB"/>
                    </a:p>
                  </a:txBody>
                  <a:tcPr/>
                </a:tc>
                <a:tc>
                  <a:txBody>
                    <a:bodyPr/>
                    <a:lstStyle/>
                    <a:p>
                      <a:pPr>
                        <a:lnSpc>
                          <a:spcPts val="1200"/>
                        </a:lnSpc>
                      </a:pPr>
                      <a:r>
                        <a:rPr lang="en-GB" sz="1200" b="1" dirty="0">
                          <a:latin typeface="Arial" panose="020B0604020202020204" pitchFamily="34" charset="0"/>
                          <a:cs typeface="Arial" panose="020B0604020202020204" pitchFamily="34" charset="0"/>
                        </a:rPr>
                        <a:t>G2</a:t>
                      </a:r>
                      <a:r>
                        <a:rPr lang="en-GB" sz="1200" dirty="0">
                          <a:latin typeface="Arial" panose="020B0604020202020204" pitchFamily="34" charset="0"/>
                          <a:cs typeface="Arial" panose="020B0604020202020204" pitchFamily="34" charset="0"/>
                        </a:rPr>
                        <a:t>. It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of a big size.</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latin typeface="Arial" panose="020B0604020202020204" pitchFamily="34" charset="0"/>
                          <a:cs typeface="Arial" panose="020B0604020202020204" pitchFamily="34" charset="0"/>
                        </a:rPr>
                        <a:t>. The size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smaller than of the desk.</a:t>
                      </a:r>
                      <a:endParaRPr lang="en-GB" sz="1200" dirty="0">
                        <a:latin typeface="Arial" panose="020B0604020202020204" pitchFamily="34" charset="0"/>
                        <a:cs typeface="Arial" panose="020B0604020202020204" pitchFamily="34" charset="0"/>
                        <a:sym typeface="Wingdings" panose="05000000000000000000" pitchFamily="2" charset="2"/>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131093458"/>
                  </a:ext>
                </a:extLst>
              </a:tr>
              <a:tr h="979821">
                <a:tc rowSpan="2">
                  <a:txBody>
                    <a:bodyPr/>
                    <a:lstStyle/>
                    <a:p>
                      <a:pPr>
                        <a:lnSpc>
                          <a:spcPts val="1200"/>
                        </a:lnSpc>
                      </a:pPr>
                      <a:r>
                        <a:rPr lang="en-GB" sz="1200" dirty="0">
                          <a:latin typeface="Arial" panose="020B0604020202020204" pitchFamily="34" charset="0"/>
                          <a:cs typeface="Arial" panose="020B0604020202020204" pitchFamily="34" charset="0"/>
                        </a:rPr>
                        <a:t>Material &amp; Component Requirements (H) – (Total points: 12 | 16)</a:t>
                      </a:r>
                    </a:p>
                  </a:txBody>
                  <a:tcPr/>
                </a:tc>
                <a:tc gridSpan="2">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Materials</a:t>
                      </a:r>
                      <a:r>
                        <a:rPr lang="en-GB" sz="1200" dirty="0">
                          <a:solidFill>
                            <a:srgbClr val="0070C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available in the workshop</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be made mostly of wood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have a maximum of</a:t>
                      </a:r>
                    </a:p>
                    <a:p>
                      <a:pPr>
                        <a:lnSpc>
                          <a:spcPts val="1200"/>
                        </a:lnSpc>
                        <a:spcBef>
                          <a:spcPts val="0"/>
                        </a:spcBef>
                        <a:spcAft>
                          <a:spcPts val="0"/>
                        </a:spcAft>
                      </a:pPr>
                      <a:r>
                        <a:rPr lang="en-GB" sz="1200" dirty="0">
                          <a:latin typeface="Arial" panose="020B0604020202020204" pitchFamily="34" charset="0"/>
                          <a:cs typeface="Arial" panose="020B0604020202020204" pitchFamily="34" charset="0"/>
                        </a:rPr>
                        <a:t>4-5 materials</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hard</a:t>
                      </a:r>
                    </a:p>
                    <a:p>
                      <a:pPr>
                        <a:lnSpc>
                          <a:spcPts val="1200"/>
                        </a:lnSpc>
                        <a:spcBef>
                          <a:spcPts val="0"/>
                        </a:spcBef>
                        <a:spcAft>
                          <a:spcPts val="0"/>
                        </a:spcAft>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strong</a:t>
                      </a:r>
                    </a:p>
                  </a:txBody>
                  <a:tcPr/>
                </a:tc>
                <a:tc hMerge="1">
                  <a:txBody>
                    <a:bodyPr/>
                    <a:lstStyle/>
                    <a:p>
                      <a:endParaRPr lang="en-GB"/>
                    </a:p>
                  </a:txBody>
                  <a:tcPr/>
                </a:tc>
                <a:tc rowSpan="2">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Factors to consider &gt; Other limitations &gt; Materials</a:t>
                      </a:r>
                    </a:p>
                    <a:p>
                      <a:pPr>
                        <a:lnSpc>
                          <a:spcPts val="1200"/>
                        </a:lnSpc>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As to make as little waste as possible and to lessen costs.</a:t>
                      </a:r>
                    </a:p>
                    <a:p>
                      <a:pPr>
                        <a:lnSpc>
                          <a:spcPts val="1200"/>
                        </a:lnSpc>
                      </a:pPr>
                      <a:r>
                        <a:rPr lang="en-GB" sz="1200" b="1" dirty="0">
                          <a:latin typeface="Arial" panose="020B0604020202020204" pitchFamily="34" charset="0"/>
                          <a:cs typeface="Arial" panose="020B0604020202020204" pitchFamily="34" charset="0"/>
                        </a:rPr>
                        <a:t>E4</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Material Research</a:t>
                      </a:r>
                    </a:p>
                    <a:p>
                      <a:pPr>
                        <a:lnSpc>
                          <a:spcPts val="1200"/>
                        </a:lnSpc>
                      </a:pPr>
                      <a:r>
                        <a:rPr lang="en-GB" sz="1200" b="1" dirty="0">
                          <a:latin typeface="Arial" panose="020B0604020202020204" pitchFamily="34" charset="0"/>
                          <a:cs typeface="Arial" panose="020B0604020202020204" pitchFamily="34" charset="0"/>
                        </a:rPr>
                        <a:t>E7</a:t>
                      </a:r>
                      <a:r>
                        <a:rPr lang="en-GB" sz="1200" dirty="0">
                          <a:latin typeface="Arial" panose="020B0604020202020204" pitchFamily="34" charset="0"/>
                          <a:cs typeface="Arial" panose="020B0604020202020204" pitchFamily="34" charset="0"/>
                        </a:rPr>
                        <a:t>. Material Research</a:t>
                      </a:r>
                    </a:p>
                  </a:txBody>
                  <a:tcPr/>
                </a:tc>
                <a:tc rowSpan="2">
                  <a:txBody>
                    <a:bodyPr/>
                    <a:lstStyle/>
                    <a:p>
                      <a:pPr>
                        <a:lnSpc>
                          <a:spcPts val="1200"/>
                        </a:lnSpc>
                      </a:pPr>
                      <a:r>
                        <a:rPr lang="en-GB" sz="1200" b="1" dirty="0">
                          <a:latin typeface="Arial" panose="020B0604020202020204" pitchFamily="34" charset="0"/>
                          <a:cs typeface="Arial" panose="020B0604020202020204" pitchFamily="34" charset="0"/>
                        </a:rPr>
                        <a:t>E1</a:t>
                      </a:r>
                      <a:r>
                        <a:rPr lang="en-GB" sz="1200" dirty="0">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latin typeface="Arial" panose="020B0604020202020204" pitchFamily="34" charset="0"/>
                          <a:cs typeface="Arial" panose="020B0604020202020204" pitchFamily="34" charset="0"/>
                        </a:rPr>
                        <a:t>E2</a:t>
                      </a:r>
                      <a:r>
                        <a:rPr lang="en-GB" sz="1200" dirty="0">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latin typeface="Arial" panose="020B0604020202020204" pitchFamily="34" charset="0"/>
                          <a:cs typeface="Arial" panose="020B0604020202020204" pitchFamily="34" charset="0"/>
                        </a:rPr>
                        <a:t>E3</a:t>
                      </a:r>
                      <a:r>
                        <a:rPr lang="en-GB" sz="1200" dirty="0">
                          <a:latin typeface="Arial" panose="020B0604020202020204" pitchFamily="34" charset="0"/>
                          <a:cs typeface="Arial" panose="020B0604020202020204" pitchFamily="34" charset="0"/>
                        </a:rPr>
                        <a:t>. As described on the specification point.</a:t>
                      </a:r>
                    </a:p>
                    <a:p>
                      <a:pPr>
                        <a:lnSpc>
                          <a:spcPts val="1200"/>
                        </a:lnSpc>
                      </a:pPr>
                      <a:r>
                        <a:rPr lang="en-GB" sz="1200" b="1" dirty="0">
                          <a:latin typeface="Arial" panose="020B0604020202020204" pitchFamily="34" charset="0"/>
                          <a:cs typeface="Arial" panose="020B0604020202020204" pitchFamily="34" charset="0"/>
                        </a:rPr>
                        <a:t>E4</a:t>
                      </a:r>
                      <a:r>
                        <a:rPr lang="en-GB" sz="1200" b="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latin typeface="Arial" panose="020B0604020202020204" pitchFamily="34" charset="0"/>
                          <a:cs typeface="Arial" panose="020B0604020202020204" pitchFamily="34" charset="0"/>
                        </a:rPr>
                        <a:t>E5</a:t>
                      </a:r>
                      <a:r>
                        <a:rPr lang="en-GB" sz="1200" dirty="0">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A lightweight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E7</a:t>
                      </a:r>
                      <a:r>
                        <a:rPr lang="en-GB" sz="1200" dirty="0">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r h="0">
                <a:tc vMerge="1">
                  <a:txBody>
                    <a:bodyPr/>
                    <a:lstStyle/>
                    <a:p>
                      <a:endParaRPr lang="en-GB"/>
                    </a:p>
                  </a:txBody>
                  <a:tcPr/>
                </a:tc>
                <a:tc>
                  <a:txBody>
                    <a:bodyPr/>
                    <a:lstStyle/>
                    <a:p>
                      <a:pPr>
                        <a:lnSpc>
                          <a:spcPts val="1200"/>
                        </a:lnSpc>
                        <a:spcBef>
                          <a:spcPts val="0"/>
                        </a:spcBef>
                        <a:spcAft>
                          <a:spcPts val="0"/>
                        </a:spcAft>
                      </a:pPr>
                      <a:r>
                        <a:rPr lang="en-GB" sz="1200" dirty="0">
                          <a:latin typeface="Arial" panose="020B0604020202020204" pitchFamily="34" charset="0"/>
                          <a:cs typeface="Arial" panose="020B0604020202020204" pitchFamily="34" charset="0"/>
                        </a:rPr>
                        <a:t>None</a:t>
                      </a:r>
                    </a:p>
                  </a:txBody>
                  <a:tcPr/>
                </a:tc>
                <a:tc>
                  <a:txBody>
                    <a:bodyPr/>
                    <a:lstStyle/>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rPr>
                        <a:t>E6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lightweight</a:t>
                      </a:r>
                    </a:p>
                    <a:p>
                      <a:pPr marL="0" indent="0">
                        <a:lnSpc>
                          <a:spcPts val="1200"/>
                        </a:lnSpc>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E7</a:t>
                      </a:r>
                      <a:r>
                        <a:rPr lang="en-GB" sz="1200" dirty="0">
                          <a:latin typeface="Arial" panose="020B0604020202020204" pitchFamily="34" charset="0"/>
                          <a:cs typeface="Arial" panose="020B0604020202020204" pitchFamily="34" charset="0"/>
                          <a:sym typeface="Wingdings" panose="05000000000000000000" pitchFamily="2" charset="2"/>
                        </a:rPr>
                        <a:t>. The product </a:t>
                      </a:r>
                      <a:r>
                        <a:rPr lang="en-GB" sz="1200" dirty="0">
                          <a:solidFill>
                            <a:srgbClr val="0070C0"/>
                          </a:solidFill>
                          <a:latin typeface="Arial" panose="020B0604020202020204" pitchFamily="34" charset="0"/>
                          <a:cs typeface="Arial" panose="020B0604020202020204" pitchFamily="34" charset="0"/>
                          <a:sym typeface="Wingdings" panose="05000000000000000000" pitchFamily="2" charset="2"/>
                        </a:rPr>
                        <a:t>should</a:t>
                      </a:r>
                      <a:r>
                        <a:rPr lang="en-GB" sz="1200" dirty="0">
                          <a:latin typeface="Arial" panose="020B0604020202020204" pitchFamily="34" charset="0"/>
                          <a:cs typeface="Arial" panose="020B0604020202020204" pitchFamily="34" charset="0"/>
                          <a:sym typeface="Wingdings" panose="05000000000000000000" pitchFamily="2" charset="2"/>
                        </a:rPr>
                        <a:t> be tough</a:t>
                      </a:r>
                      <a:endParaRPr lang="en-GB" sz="1200" dirty="0">
                        <a:latin typeface="Arial" panose="020B0604020202020204" pitchFamily="34" charset="0"/>
                        <a:cs typeface="Arial" panose="020B0604020202020204" pitchFamily="34" charset="0"/>
                      </a:endParaRP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530195462"/>
                  </a:ext>
                </a:extLst>
              </a:tr>
            </a:tbl>
          </a:graphicData>
        </a:graphic>
      </p:graphicFrame>
    </p:spTree>
    <p:extLst>
      <p:ext uri="{BB962C8B-B14F-4D97-AF65-F5344CB8AC3E}">
        <p14:creationId xmlns:p14="http://schemas.microsoft.com/office/powerpoint/2010/main" val="1131279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048166-DD62-43EC-9242-085BC5170C9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able 4">
            <a:extLst>
              <a:ext uri="{FF2B5EF4-FFF2-40B4-BE49-F238E27FC236}">
                <a16:creationId xmlns:a16="http://schemas.microsoft.com/office/drawing/2014/main" id="{C036D0F5-3CEC-4BC1-B5A1-53ABEB5CF7D3}"/>
              </a:ext>
            </a:extLst>
          </p:cNvPr>
          <p:cNvGraphicFramePr>
            <a:graphicFrameLocks noGrp="1"/>
          </p:cNvGraphicFramePr>
          <p:nvPr>
            <p:extLst>
              <p:ext uri="{D42A27DB-BD31-4B8C-83A1-F6EECF244321}">
                <p14:modId xmlns:p14="http://schemas.microsoft.com/office/powerpoint/2010/main" val="1640701628"/>
              </p:ext>
            </p:extLst>
          </p:nvPr>
        </p:nvGraphicFramePr>
        <p:xfrm>
          <a:off x="144291" y="1697632"/>
          <a:ext cx="12513017" cy="6945791"/>
        </p:xfrm>
        <a:graphic>
          <a:graphicData uri="http://schemas.openxmlformats.org/drawingml/2006/table">
            <a:tbl>
              <a:tblPr firstRow="1" bandRow="1">
                <a:tableStyleId>{5C22544A-7EE6-4342-B048-85BDC9FD1C3A}</a:tableStyleId>
              </a:tblPr>
              <a:tblGrid>
                <a:gridCol w="1643730">
                  <a:extLst>
                    <a:ext uri="{9D8B030D-6E8A-4147-A177-3AD203B41FA5}">
                      <a16:colId xmlns:a16="http://schemas.microsoft.com/office/drawing/2014/main" val="3797390760"/>
                    </a:ext>
                  </a:extLst>
                </a:gridCol>
                <a:gridCol w="4512389">
                  <a:extLst>
                    <a:ext uri="{9D8B030D-6E8A-4147-A177-3AD203B41FA5}">
                      <a16:colId xmlns:a16="http://schemas.microsoft.com/office/drawing/2014/main" val="3647439184"/>
                    </a:ext>
                  </a:extLst>
                </a:gridCol>
                <a:gridCol w="6356898">
                  <a:extLst>
                    <a:ext uri="{9D8B030D-6E8A-4147-A177-3AD203B41FA5}">
                      <a16:colId xmlns:a16="http://schemas.microsoft.com/office/drawing/2014/main" val="2854702613"/>
                    </a:ext>
                  </a:extLst>
                </a:gridCol>
              </a:tblGrid>
              <a:tr h="453551">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Area</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a:t>
                      </a:r>
                    </a:p>
                  </a:txBody>
                  <a:tcPr/>
                </a:tc>
                <a:tc>
                  <a:txBody>
                    <a:bodyPr/>
                    <a:lstStyle/>
                    <a:p>
                      <a:pPr>
                        <a:lnSpc>
                          <a:spcPts val="1200"/>
                        </a:lnSpc>
                      </a:pPr>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655320">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Function &amp; Performance (A)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must convey the urgency of the situation</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The product must use the “product to mass” method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The product could be linked with mobile devices.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The product should be stable during use.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provide in-depth knowledge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provide methods to contribute in the climate emergency.</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A1</a:t>
                      </a:r>
                      <a:r>
                        <a:rPr lang="en-GB" sz="1200" dirty="0">
                          <a:solidFill>
                            <a:schemeClr val="tx1"/>
                          </a:solidFill>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A2</a:t>
                      </a:r>
                      <a:r>
                        <a:rPr lang="en-GB" sz="1200" dirty="0">
                          <a:solidFill>
                            <a:schemeClr val="tx1"/>
                          </a:solidFill>
                          <a:latin typeface="Arial" panose="020B0604020202020204" pitchFamily="34" charset="0"/>
                          <a:cs typeface="Arial" panose="020B0604020202020204" pitchFamily="34" charset="0"/>
                        </a:rPr>
                        <a:t>. The design was based on this method.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A3</a:t>
                      </a:r>
                      <a:r>
                        <a:rPr lang="en-GB" sz="1200" dirty="0">
                          <a:solidFill>
                            <a:schemeClr val="tx1"/>
                          </a:solidFill>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A4</a:t>
                      </a:r>
                      <a:r>
                        <a:rPr lang="en-GB" sz="1200" dirty="0">
                          <a:solidFill>
                            <a:schemeClr val="tx1"/>
                          </a:solidFill>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A5</a:t>
                      </a:r>
                      <a:r>
                        <a:rPr lang="en-GB" sz="1200" dirty="0">
                          <a:solidFill>
                            <a:schemeClr val="tx1"/>
                          </a:solidFill>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A6</a:t>
                      </a:r>
                      <a:r>
                        <a:rPr lang="en-GB" sz="1200" dirty="0">
                          <a:solidFill>
                            <a:schemeClr val="tx1"/>
                          </a:solidFill>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186050">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User Requirements (B) – (Total points: 13)</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The product must make users aware of climate emergency.</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The product should draw the user’s attention to be actively engaged.</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The product could be linked with user interests.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The product must not be targeted for outdoor use</a:t>
                      </a:r>
                    </a:p>
                    <a:p>
                      <a:pPr marL="0" marR="0" lvl="0" indent="0" algn="l" defTabSz="128016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B5</a:t>
                      </a:r>
                      <a:r>
                        <a:rPr lang="en-US" sz="1200" dirty="0">
                          <a:solidFill>
                            <a:schemeClr val="tx1"/>
                          </a:solidFill>
                          <a:latin typeface="Arial" panose="020B0604020202020204" pitchFamily="34" charset="0"/>
                          <a:cs typeface="Arial" panose="020B0604020202020204" pitchFamily="34" charset="0"/>
                        </a:rPr>
                        <a:t>. The product should be intuitive to interact with</a:t>
                      </a:r>
                      <a:endParaRPr lang="en-GB" sz="1200" dirty="0">
                        <a:solidFill>
                          <a:schemeClr val="tx1"/>
                        </a:solidFill>
                        <a:latin typeface="Arial" panose="020B0604020202020204" pitchFamily="34" charset="0"/>
                        <a:cs typeface="Arial" panose="020B0604020202020204" pitchFamily="34" charset="0"/>
                      </a:endParaRP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Should withstand force exerted from above.</a:t>
                      </a: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B1</a:t>
                      </a:r>
                      <a:r>
                        <a:rPr lang="en-GB" sz="1200" dirty="0">
                          <a:solidFill>
                            <a:schemeClr val="tx1"/>
                          </a:solidFill>
                          <a:latin typeface="Arial" panose="020B0604020202020204" pitchFamily="34" charset="0"/>
                          <a:cs typeface="Arial" panose="020B0604020202020204" pitchFamily="34" charset="0"/>
                        </a:rPr>
                        <a:t>. Will be measured according to “Factors to consider &gt; How I would measure awareness”</a:t>
                      </a:r>
                    </a:p>
                    <a:p>
                      <a:pPr>
                        <a:lnSpc>
                          <a:spcPts val="1200"/>
                        </a:lnSpc>
                      </a:pPr>
                      <a:r>
                        <a:rPr lang="en-GB" sz="1200" b="1" dirty="0">
                          <a:solidFill>
                            <a:schemeClr val="tx1"/>
                          </a:solidFill>
                          <a:latin typeface="Arial" panose="020B0604020202020204" pitchFamily="34" charset="0"/>
                          <a:cs typeface="Arial" panose="020B0604020202020204" pitchFamily="34" charset="0"/>
                        </a:rPr>
                        <a:t>B2</a:t>
                      </a:r>
                      <a:r>
                        <a:rPr lang="en-GB" sz="1200" dirty="0">
                          <a:solidFill>
                            <a:schemeClr val="tx1"/>
                          </a:solidFill>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pPr>
                        <a:lnSpc>
                          <a:spcPts val="1200"/>
                        </a:lnSpc>
                      </a:pPr>
                      <a:r>
                        <a:rPr lang="en-GB" sz="1200" b="1" dirty="0">
                          <a:solidFill>
                            <a:schemeClr val="tx1"/>
                          </a:solidFill>
                          <a:latin typeface="Arial" panose="020B0604020202020204" pitchFamily="34" charset="0"/>
                          <a:cs typeface="Arial" panose="020B0604020202020204" pitchFamily="34" charset="0"/>
                        </a:rPr>
                        <a:t>B3</a:t>
                      </a:r>
                      <a:r>
                        <a:rPr lang="en-GB" sz="1200" dirty="0">
                          <a:solidFill>
                            <a:schemeClr val="tx1"/>
                          </a:solidFill>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B4</a:t>
                      </a:r>
                      <a:r>
                        <a:rPr lang="en-GB" sz="1200" dirty="0">
                          <a:solidFill>
                            <a:schemeClr val="tx1"/>
                          </a:solidFill>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B5</a:t>
                      </a:r>
                      <a:r>
                        <a:rPr lang="en-GB" sz="1200" dirty="0">
                          <a:solidFill>
                            <a:schemeClr val="tx1"/>
                          </a:solidFill>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pPr>
                        <a:lnSpc>
                          <a:spcPts val="1200"/>
                        </a:lnSpc>
                      </a:pPr>
                      <a:r>
                        <a:rPr lang="en-GB" sz="1200" b="1" dirty="0">
                          <a:solidFill>
                            <a:schemeClr val="tx1"/>
                          </a:solidFill>
                          <a:latin typeface="Arial" panose="020B0604020202020204" pitchFamily="34" charset="0"/>
                          <a:cs typeface="Arial" panose="020B0604020202020204" pitchFamily="34" charset="0"/>
                        </a:rPr>
                        <a:t>B6</a:t>
                      </a:r>
                      <a:r>
                        <a:rPr lang="en-GB" sz="1200" dirty="0">
                          <a:solidFill>
                            <a:schemeClr val="tx1"/>
                          </a:solidFill>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1633237090"/>
                  </a:ext>
                </a:extLst>
              </a:tr>
              <a:tr h="803147">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Safety Precautions (E) – (Total points: 7)</a:t>
                      </a: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size of the product could be based on anthropometric data.</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E2</a:t>
                      </a:r>
                      <a:r>
                        <a:rPr lang="en-US" sz="1200" dirty="0">
                          <a:solidFill>
                            <a:schemeClr val="tx1"/>
                          </a:solidFill>
                          <a:latin typeface="Arial" panose="020B0604020202020204" pitchFamily="34" charset="0"/>
                          <a:cs typeface="Arial" panose="020B0604020202020204" pitchFamily="34" charset="0"/>
                        </a:rPr>
                        <a:t>. The product should have curved/smooth surfaces</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E3</a:t>
                      </a:r>
                      <a:r>
                        <a:rPr lang="en-US" sz="1200" dirty="0">
                          <a:solidFill>
                            <a:schemeClr val="tx1"/>
                          </a:solidFill>
                          <a:latin typeface="Arial" panose="020B0604020202020204" pitchFamily="34" charset="0"/>
                          <a:cs typeface="Arial" panose="020B0604020202020204" pitchFamily="34" charset="0"/>
                        </a:rPr>
                        <a:t>. The use of the product should not involve excessive physical effort.</a:t>
                      </a:r>
                    </a:p>
                    <a:p>
                      <a:pPr marL="0" marR="0" lvl="0" indent="0" algn="l" defTabSz="1425550" rtl="0" eaLnBrk="1" fontAlgn="auto" latinLnBrk="0" hangingPunct="1">
                        <a:lnSpc>
                          <a:spcPts val="12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E4</a:t>
                      </a:r>
                      <a:r>
                        <a:rPr lang="en-US" sz="1200" dirty="0">
                          <a:solidFill>
                            <a:schemeClr val="tx1"/>
                          </a:solidFill>
                          <a:latin typeface="Arial" panose="020B0604020202020204" pitchFamily="34" charset="0"/>
                          <a:cs typeface="Arial" panose="020B0604020202020204" pitchFamily="34" charset="0"/>
                        </a:rPr>
                        <a:t>. Gaps and clearances should fit the user.</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If G1 is awarded, E1 is also awarded. If not, E1 is not awarded.</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Applies for every edge and corners.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This will be awarded depending on the user feedback. Though without the user feedback it could be determined by using it myself.</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Gaps and clearances should only be used where the user is aware and necessary. Else, it is best to keep the surface smooth.</a:t>
                      </a:r>
                    </a:p>
                  </a:txBody>
                  <a:tcPr/>
                </a:tc>
                <a:extLst>
                  <a:ext uri="{0D108BD9-81ED-4DB2-BD59-A6C34878D82A}">
                    <a16:rowId xmlns:a16="http://schemas.microsoft.com/office/drawing/2014/main" val="808567475"/>
                  </a:ext>
                </a:extLst>
              </a:tr>
              <a:tr h="812068">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Scale of Production (F) – (Total points: 7)</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a:t>
                      </a:r>
                      <a:r>
                        <a:rPr lang="en-GB" sz="1200" b="0" dirty="0">
                          <a:solidFill>
                            <a:schemeClr val="tx1"/>
                          </a:solidFill>
                          <a:latin typeface="Arial" panose="020B0604020202020204" pitchFamily="34" charset="0"/>
                          <a:cs typeface="Arial" panose="020B0604020202020204" pitchFamily="34" charset="0"/>
                        </a:rPr>
                        <a:t>The product must be under the cost limitations.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If needed, the product should be designed as a knock-down fitting</a:t>
                      </a:r>
                      <a:endParaRPr lang="en-GB" sz="1200" b="1" dirty="0">
                        <a:solidFill>
                          <a:schemeClr val="tx1"/>
                        </a:solidFill>
                        <a:latin typeface="Arial" panose="020B0604020202020204" pitchFamily="34" charset="0"/>
                        <a:cs typeface="Arial" panose="020B0604020202020204" pitchFamily="34" charset="0"/>
                      </a:endParaRP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The product should be batch produced.</a:t>
                      </a:r>
                      <a:endParaRPr lang="en-US" sz="1200" dirty="0">
                        <a:solidFill>
                          <a:schemeClr val="tx1"/>
                        </a:solidFill>
                        <a:latin typeface="Arial" panose="020B0604020202020204" pitchFamily="34" charset="0"/>
                        <a:cs typeface="Arial" panose="020B0604020202020204" pitchFamily="34" charset="0"/>
                      </a:endParaRPr>
                    </a:p>
                    <a:p>
                      <a:pPr>
                        <a:lnSpc>
                          <a:spcPts val="1200"/>
                        </a:lnSpc>
                      </a:pP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F1</a:t>
                      </a:r>
                      <a:r>
                        <a:rPr lang="en-GB" sz="1200" dirty="0">
                          <a:solidFill>
                            <a:schemeClr val="tx1"/>
                          </a:solidFill>
                          <a:latin typeface="Arial" panose="020B0604020202020204" pitchFamily="34" charset="0"/>
                          <a:cs typeface="Arial" panose="020B0604020202020204" pitchFamily="34" charset="0"/>
                        </a:rPr>
                        <a:t>. The total cost should be calculated and compared with the cost limitations.</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F2</a:t>
                      </a:r>
                      <a:r>
                        <a:rPr lang="en-GB" sz="1200" dirty="0">
                          <a:solidFill>
                            <a:schemeClr val="tx1"/>
                          </a:solidFill>
                          <a:latin typeface="Arial" panose="020B0604020202020204" pitchFamily="34" charset="0"/>
                          <a:cs typeface="Arial" panose="020B0604020202020204" pitchFamily="34" charset="0"/>
                        </a:rPr>
                        <a:t>. As described on the reference page, if the product had “sticking-out bits” or is a bit bulky, it should be designed as a knock-down fitting.</a:t>
                      </a:r>
                    </a:p>
                    <a:p>
                      <a:pPr marL="0" marR="0" lvl="0" indent="0" algn="l" defTabSz="142555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F3</a:t>
                      </a:r>
                      <a:r>
                        <a:rPr lang="en-GB" sz="1200" dirty="0">
                          <a:solidFill>
                            <a:schemeClr val="tx1"/>
                          </a:solidFill>
                          <a:latin typeface="Arial" panose="020B0604020202020204" pitchFamily="34" charset="0"/>
                          <a:cs typeface="Arial" panose="020B0604020202020204" pitchFamily="34" charset="0"/>
                        </a:rPr>
                        <a:t>. My workshop limits me to one-off or batch production methods. As I will be making the same products and shipping them internationally, jigs, moulds and templates are needed for faster production.</a:t>
                      </a:r>
                    </a:p>
                  </a:txBody>
                  <a:tcPr/>
                </a:tc>
                <a:extLst>
                  <a:ext uri="{0D108BD9-81ED-4DB2-BD59-A6C34878D82A}">
                    <a16:rowId xmlns:a16="http://schemas.microsoft.com/office/drawing/2014/main" val="3765617823"/>
                  </a:ext>
                </a:extLst>
              </a:tr>
              <a:tr h="269738">
                <a:tc>
                  <a:txBody>
                    <a:bodyPr/>
                    <a:lstStyle/>
                    <a:p>
                      <a:pPr>
                        <a:lnSpc>
                          <a:spcPts val="1200"/>
                        </a:lnSpc>
                      </a:pPr>
                      <a:r>
                        <a:rPr lang="en-US" sz="1200" dirty="0">
                          <a:solidFill>
                            <a:schemeClr val="tx1"/>
                          </a:solidFill>
                          <a:latin typeface="Arial" panose="020B0604020202020204" pitchFamily="34" charset="0"/>
                          <a:cs typeface="Arial" panose="020B0604020202020204" pitchFamily="34" charset="0"/>
                        </a:rPr>
                        <a:t>Size (</a:t>
                      </a:r>
                      <a:r>
                        <a:rPr lang="en-GB" sz="1200" dirty="0">
                          <a:solidFill>
                            <a:schemeClr val="tx1"/>
                          </a:solidFill>
                          <a:latin typeface="Arial" panose="020B0604020202020204" pitchFamily="34" charset="0"/>
                          <a:cs typeface="Arial" panose="020B0604020202020204" pitchFamily="34" charset="0"/>
                        </a:rPr>
                        <a:t>G) – (Total points: 3 | 4)</a:t>
                      </a: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size should be suitable for the demographic based on its anthropometric data</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size should be smaller than of the desk.</a:t>
                      </a:r>
                      <a:endPar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endParaRPr>
                    </a:p>
                  </a:txBody>
                  <a:tcPr/>
                </a:tc>
                <a:tc>
                  <a:txBody>
                    <a:bodyPr/>
                    <a:lstStyle/>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G1</a:t>
                      </a:r>
                      <a:r>
                        <a:rPr lang="en-GB" sz="1200" dirty="0">
                          <a:solidFill>
                            <a:schemeClr val="tx1"/>
                          </a:solidFill>
                          <a:latin typeface="Arial" panose="020B0604020202020204" pitchFamily="34" charset="0"/>
                          <a:cs typeface="Arial" panose="020B0604020202020204" pitchFamily="34" charset="0"/>
                        </a:rPr>
                        <a:t>. The height of the product should be justified by the use of anthropometrics.</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G3</a:t>
                      </a:r>
                      <a:r>
                        <a:rPr lang="en-GB" sz="1200" dirty="0">
                          <a:solidFill>
                            <a:schemeClr val="tx1"/>
                          </a:solidFill>
                          <a:latin typeface="Arial" panose="020B0604020202020204" pitchFamily="34" charset="0"/>
                          <a:cs typeface="Arial" panose="020B0604020202020204" pitchFamily="34" charset="0"/>
                        </a:rPr>
                        <a:t>. The bottom area of the product should be smaller than 18 x 24inches or 45.7cm x 60.96cm</a:t>
                      </a:r>
                    </a:p>
                  </a:txBody>
                  <a:tcPr/>
                </a:tc>
                <a:extLst>
                  <a:ext uri="{0D108BD9-81ED-4DB2-BD59-A6C34878D82A}">
                    <a16:rowId xmlns:a16="http://schemas.microsoft.com/office/drawing/2014/main" val="2521065725"/>
                  </a:ext>
                </a:extLst>
              </a:tr>
              <a:tr h="979821">
                <a:tc>
                  <a:txBody>
                    <a:bodyPr/>
                    <a:lstStyle/>
                    <a:p>
                      <a:pPr>
                        <a:lnSpc>
                          <a:spcPts val="1200"/>
                        </a:lnSpc>
                      </a:pPr>
                      <a:r>
                        <a:rPr lang="en-GB" sz="1200" dirty="0">
                          <a:solidFill>
                            <a:schemeClr val="tx1"/>
                          </a:solidFill>
                          <a:latin typeface="Arial" panose="020B0604020202020204" pitchFamily="34" charset="0"/>
                          <a:cs typeface="Arial" panose="020B0604020202020204" pitchFamily="34" charset="0"/>
                        </a:rPr>
                        <a:t>Material &amp; Component Requirements (H) – (Total points: 12 | 16)</a:t>
                      </a:r>
                    </a:p>
                  </a:txBody>
                  <a:tcPr/>
                </a:tc>
                <a:tc>
                  <a:txBody>
                    <a:bodyPr/>
                    <a:lstStyle/>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Materials must be available in the workshop</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Product must be made mostly of wood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The product should have a maximum of</a:t>
                      </a:r>
                    </a:p>
                    <a:p>
                      <a:pPr>
                        <a:lnSpc>
                          <a:spcPts val="1200"/>
                        </a:lnSpc>
                        <a:spcBef>
                          <a:spcPts val="0"/>
                        </a:spcBef>
                        <a:spcAft>
                          <a:spcPts val="0"/>
                        </a:spcAft>
                      </a:pPr>
                      <a:r>
                        <a:rPr lang="en-GB" sz="1200" dirty="0">
                          <a:solidFill>
                            <a:schemeClr val="tx1"/>
                          </a:solidFill>
                          <a:latin typeface="Arial" panose="020B0604020202020204" pitchFamily="34" charset="0"/>
                          <a:cs typeface="Arial" panose="020B0604020202020204" pitchFamily="34" charset="0"/>
                        </a:rPr>
                        <a:t>4-5 materials</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E4</a:t>
                      </a:r>
                      <a:r>
                        <a:rPr lang="en-GB" sz="1200" dirty="0">
                          <a:solidFill>
                            <a:schemeClr val="tx1"/>
                          </a:solidFill>
                          <a:latin typeface="Arial" panose="020B0604020202020204" pitchFamily="34" charset="0"/>
                          <a:cs typeface="Arial" panose="020B0604020202020204" pitchFamily="34" charset="0"/>
                        </a:rPr>
                        <a:t>. The product should be hard</a:t>
                      </a:r>
                    </a:p>
                    <a:p>
                      <a:pPr>
                        <a:lnSpc>
                          <a:spcPts val="1200"/>
                        </a:lnSpc>
                        <a:spcBef>
                          <a:spcPts val="0"/>
                        </a:spcBef>
                        <a:spcAft>
                          <a:spcPts val="0"/>
                        </a:spcAft>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The product should be strong</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The product should be lightweight</a:t>
                      </a:r>
                    </a:p>
                    <a:p>
                      <a:pPr marL="0" indent="0">
                        <a:lnSpc>
                          <a:spcPts val="1200"/>
                        </a:lnSpc>
                        <a:spcBef>
                          <a:spcPts val="0"/>
                        </a:spcBef>
                        <a:spcAft>
                          <a:spcPts val="0"/>
                        </a:spcAft>
                        <a:buNone/>
                      </a:pPr>
                      <a:r>
                        <a:rPr lang="en-GB" sz="1200" b="1" dirty="0">
                          <a:solidFill>
                            <a:schemeClr val="tx1"/>
                          </a:solidFill>
                          <a:latin typeface="Arial" panose="020B0604020202020204" pitchFamily="34" charset="0"/>
                          <a:cs typeface="Arial" panose="020B0604020202020204" pitchFamily="34" charset="0"/>
                          <a:sym typeface="Wingdings" panose="05000000000000000000" pitchFamily="2" charset="2"/>
                        </a:rPr>
                        <a:t>E7</a:t>
                      </a:r>
                      <a:r>
                        <a:rPr lang="en-GB" sz="1200" dirty="0">
                          <a:solidFill>
                            <a:schemeClr val="tx1"/>
                          </a:solidFill>
                          <a:latin typeface="Arial" panose="020B0604020202020204" pitchFamily="34" charset="0"/>
                          <a:cs typeface="Arial" panose="020B0604020202020204" pitchFamily="34" charset="0"/>
                          <a:sym typeface="Wingdings" panose="05000000000000000000" pitchFamily="2" charset="2"/>
                        </a:rPr>
                        <a:t>. The product should be tough</a:t>
                      </a:r>
                      <a:endParaRPr lang="en-GB" sz="1200" dirty="0">
                        <a:solidFill>
                          <a:schemeClr val="tx1"/>
                        </a:solidFill>
                        <a:latin typeface="Arial" panose="020B0604020202020204" pitchFamily="34" charset="0"/>
                        <a:cs typeface="Arial" panose="020B0604020202020204" pitchFamily="34" charset="0"/>
                      </a:endParaRPr>
                    </a:p>
                  </a:txBody>
                  <a:tcPr/>
                </a:tc>
                <a:tc>
                  <a:txBody>
                    <a:bodyPr/>
                    <a:lstStyle/>
                    <a:p>
                      <a:pPr>
                        <a:lnSpc>
                          <a:spcPts val="1200"/>
                        </a:lnSpc>
                      </a:pPr>
                      <a:r>
                        <a:rPr lang="en-GB" sz="1200" b="1" dirty="0">
                          <a:solidFill>
                            <a:schemeClr val="tx1"/>
                          </a:solidFill>
                          <a:latin typeface="Arial" panose="020B0604020202020204" pitchFamily="34" charset="0"/>
                          <a:cs typeface="Arial" panose="020B0604020202020204" pitchFamily="34" charset="0"/>
                        </a:rPr>
                        <a:t>E1</a:t>
                      </a:r>
                      <a:r>
                        <a:rPr lang="en-GB" sz="1200" dirty="0">
                          <a:solidFill>
                            <a:schemeClr val="tx1"/>
                          </a:solidFill>
                          <a:latin typeface="Arial" panose="020B0604020202020204" pitchFamily="34" charset="0"/>
                          <a:cs typeface="Arial" panose="020B0604020202020204" pitchFamily="34" charset="0"/>
                        </a:rPr>
                        <a:t>. The product should be made of workshop materials</a:t>
                      </a:r>
                    </a:p>
                    <a:p>
                      <a:pPr>
                        <a:lnSpc>
                          <a:spcPts val="1200"/>
                        </a:lnSpc>
                      </a:pPr>
                      <a:r>
                        <a:rPr lang="en-GB" sz="1200" b="1" dirty="0">
                          <a:solidFill>
                            <a:schemeClr val="tx1"/>
                          </a:solidFill>
                          <a:latin typeface="Arial" panose="020B0604020202020204" pitchFamily="34" charset="0"/>
                          <a:cs typeface="Arial" panose="020B0604020202020204" pitchFamily="34" charset="0"/>
                        </a:rPr>
                        <a:t>E2</a:t>
                      </a:r>
                      <a:r>
                        <a:rPr lang="en-GB" sz="1200" dirty="0">
                          <a:solidFill>
                            <a:schemeClr val="tx1"/>
                          </a:solidFill>
                          <a:latin typeface="Arial" panose="020B0604020202020204" pitchFamily="34" charset="0"/>
                          <a:cs typeface="Arial" panose="020B0604020202020204" pitchFamily="34" charset="0"/>
                        </a:rPr>
                        <a:t>. The main material of the product should be wood</a:t>
                      </a:r>
                    </a:p>
                    <a:p>
                      <a:pPr>
                        <a:lnSpc>
                          <a:spcPts val="1200"/>
                        </a:lnSpc>
                      </a:pPr>
                      <a:r>
                        <a:rPr lang="en-GB" sz="1200" b="1" dirty="0">
                          <a:solidFill>
                            <a:schemeClr val="tx1"/>
                          </a:solidFill>
                          <a:latin typeface="Arial" panose="020B0604020202020204" pitchFamily="34" charset="0"/>
                          <a:cs typeface="Arial" panose="020B0604020202020204" pitchFamily="34" charset="0"/>
                        </a:rPr>
                        <a:t>E3</a:t>
                      </a:r>
                      <a:r>
                        <a:rPr lang="en-GB" sz="1200" dirty="0">
                          <a:solidFill>
                            <a:schemeClr val="tx1"/>
                          </a:solidFill>
                          <a:latin typeface="Arial" panose="020B0604020202020204" pitchFamily="34" charset="0"/>
                          <a:cs typeface="Arial" panose="020B0604020202020204" pitchFamily="34" charset="0"/>
                        </a:rPr>
                        <a:t>. As described on the specification point.</a:t>
                      </a:r>
                    </a:p>
                    <a:p>
                      <a:pPr>
                        <a:lnSpc>
                          <a:spcPts val="1200"/>
                        </a:lnSpc>
                      </a:pPr>
                      <a:r>
                        <a:rPr lang="en-GB" sz="1200" b="1" dirty="0">
                          <a:solidFill>
                            <a:schemeClr val="tx1"/>
                          </a:solidFill>
                          <a:latin typeface="Arial" panose="020B0604020202020204" pitchFamily="34" charset="0"/>
                          <a:cs typeface="Arial" panose="020B0604020202020204" pitchFamily="34" charset="0"/>
                        </a:rPr>
                        <a:t>E4</a:t>
                      </a:r>
                      <a:r>
                        <a:rPr lang="en-GB" sz="1200" b="0" dirty="0">
                          <a:solidFill>
                            <a:schemeClr val="tx1"/>
                          </a:solidFill>
                          <a:latin typeface="Arial" panose="020B0604020202020204" pitchFamily="34" charset="0"/>
                          <a:cs typeface="Arial" panose="020B0604020202020204" pitchFamily="34" charset="0"/>
                        </a:rPr>
                        <a:t>.</a:t>
                      </a:r>
                      <a:r>
                        <a:rPr lang="en-GB" sz="1200" dirty="0">
                          <a:solidFill>
                            <a:schemeClr val="tx1"/>
                          </a:solidFill>
                          <a:latin typeface="Arial" panose="020B0604020202020204" pitchFamily="34" charset="0"/>
                          <a:cs typeface="Arial" panose="020B0604020202020204" pitchFamily="34" charset="0"/>
                        </a:rPr>
                        <a:t> A hard material should be used in a place where it can be the most effective .</a:t>
                      </a:r>
                    </a:p>
                    <a:p>
                      <a:pPr>
                        <a:lnSpc>
                          <a:spcPts val="1200"/>
                        </a:lnSpc>
                      </a:pPr>
                      <a:r>
                        <a:rPr lang="en-GB" sz="1200" b="1" dirty="0">
                          <a:solidFill>
                            <a:schemeClr val="tx1"/>
                          </a:solidFill>
                          <a:latin typeface="Arial" panose="020B0604020202020204" pitchFamily="34" charset="0"/>
                          <a:cs typeface="Arial" panose="020B0604020202020204" pitchFamily="34" charset="0"/>
                        </a:rPr>
                        <a:t>E5</a:t>
                      </a:r>
                      <a:r>
                        <a:rPr lang="en-GB" sz="1200" dirty="0">
                          <a:solidFill>
                            <a:schemeClr val="tx1"/>
                          </a:solidFill>
                          <a:latin typeface="Arial" panose="020B0604020202020204" pitchFamily="34" charset="0"/>
                          <a:cs typeface="Arial" panose="020B0604020202020204" pitchFamily="34" charset="0"/>
                        </a:rPr>
                        <a:t>. A strong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E6</a:t>
                      </a:r>
                      <a:r>
                        <a:rPr lang="en-GB" sz="1200" dirty="0">
                          <a:solidFill>
                            <a:schemeClr val="tx1"/>
                          </a:solidFill>
                          <a:latin typeface="Arial" panose="020B0604020202020204" pitchFamily="34" charset="0"/>
                          <a:cs typeface="Arial" panose="020B0604020202020204" pitchFamily="34" charset="0"/>
                        </a:rPr>
                        <a:t>. A lightweight material should be used in a place where it can be the most effective</a:t>
                      </a:r>
                    </a:p>
                    <a:p>
                      <a:pPr marL="0" marR="0" lvl="0" indent="0" algn="l" defTabSz="1280160" rtl="0" eaLnBrk="1" fontAlgn="auto" latinLnBrk="0" hangingPunct="1">
                        <a:lnSpc>
                          <a:spcPts val="12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E7</a:t>
                      </a:r>
                      <a:r>
                        <a:rPr lang="en-GB" sz="1200" dirty="0">
                          <a:solidFill>
                            <a:schemeClr val="tx1"/>
                          </a:solidFill>
                          <a:latin typeface="Arial" panose="020B0604020202020204" pitchFamily="34" charset="0"/>
                          <a:cs typeface="Arial" panose="020B0604020202020204" pitchFamily="34" charset="0"/>
                        </a:rPr>
                        <a:t>. A tough material should be used in a place where it can be the most effective</a:t>
                      </a:r>
                    </a:p>
                  </a:txBody>
                  <a:tcPr/>
                </a:tc>
                <a:extLst>
                  <a:ext uri="{0D108BD9-81ED-4DB2-BD59-A6C34878D82A}">
                    <a16:rowId xmlns:a16="http://schemas.microsoft.com/office/drawing/2014/main" val="2345887427"/>
                  </a:ext>
                </a:extLst>
              </a:tr>
            </a:tbl>
          </a:graphicData>
        </a:graphic>
      </p:graphicFrame>
      <p:sp>
        <p:nvSpPr>
          <p:cNvPr id="2" name="Rectangle: Rounded Corners 1">
            <a:extLst>
              <a:ext uri="{FF2B5EF4-FFF2-40B4-BE49-F238E27FC236}">
                <a16:creationId xmlns:a16="http://schemas.microsoft.com/office/drawing/2014/main" id="{5804E28D-A950-4AE2-8842-590D0B70F731}"/>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Design 2 would be assessed using the specification for the class products. </a:t>
            </a:r>
            <a:r>
              <a:rPr lang="en-GB" sz="1200" dirty="0">
                <a:solidFill>
                  <a:srgbClr val="0070C0"/>
                </a:solidFill>
              </a:rPr>
              <a:t>Blue</a:t>
            </a:r>
            <a:r>
              <a:rPr lang="en-GB" sz="1200" dirty="0"/>
              <a:t> would be successful points, </a:t>
            </a:r>
            <a:r>
              <a:rPr lang="en-GB" sz="1200" dirty="0">
                <a:solidFill>
                  <a:srgbClr val="FF0000"/>
                </a:solidFill>
              </a:rPr>
              <a:t>red</a:t>
            </a:r>
            <a:r>
              <a:rPr lang="en-GB" sz="1200" dirty="0"/>
              <a:t> would indicate failure to meet the specification.</a:t>
            </a:r>
          </a:p>
        </p:txBody>
      </p:sp>
      <p:sp>
        <p:nvSpPr>
          <p:cNvPr id="8" name="Title 1">
            <a:extLst>
              <a:ext uri="{FF2B5EF4-FFF2-40B4-BE49-F238E27FC236}">
                <a16:creationId xmlns:a16="http://schemas.microsoft.com/office/drawing/2014/main" id="{8976EF85-065D-44D3-82E9-4BF126CF052B}"/>
              </a:ext>
            </a:extLst>
          </p:cNvPr>
          <p:cNvSpPr>
            <a:spLocks noGrp="1"/>
          </p:cNvSpPr>
          <p:nvPr>
            <p:ph type="title"/>
          </p:nvPr>
        </p:nvSpPr>
        <p:spPr>
          <a:xfrm>
            <a:off x="457201" y="512065"/>
            <a:ext cx="11045038" cy="1149468"/>
          </a:xfrm>
        </p:spPr>
        <p:txBody>
          <a:bodyPr/>
          <a:lstStyle/>
          <a:p>
            <a:r>
              <a:rPr lang="en-GB" dirty="0"/>
              <a:t>Design 2 Assessment</a:t>
            </a:r>
          </a:p>
        </p:txBody>
      </p:sp>
    </p:spTree>
    <p:extLst>
      <p:ext uri="{BB962C8B-B14F-4D97-AF65-F5344CB8AC3E}">
        <p14:creationId xmlns:p14="http://schemas.microsoft.com/office/powerpoint/2010/main" val="4076683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3</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6" name="Content Placeholder 2">
            <a:extLst>
              <a:ext uri="{FF2B5EF4-FFF2-40B4-BE49-F238E27FC236}">
                <a16:creationId xmlns:a16="http://schemas.microsoft.com/office/drawing/2014/main" id="{2B5E1ACA-DF36-471D-A880-41DEB4CB727E}"/>
              </a:ext>
            </a:extLst>
          </p:cNvPr>
          <p:cNvSpPr txBox="1">
            <a:spLocks/>
          </p:cNvSpPr>
          <p:nvPr/>
        </p:nvSpPr>
        <p:spPr>
          <a:xfrm>
            <a:off x="771048" y="1706138"/>
            <a:ext cx="1703471" cy="236405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Budget</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812773" y="1672686"/>
            <a:ext cx="1448326"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Aesthetics</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4448007" y="1661533"/>
            <a:ext cx="1703471"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Cultural Issues</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638285"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Materials</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6350870" y="1722867"/>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Sustainability Issues</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2474519"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Components</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4261098" y="6333896"/>
            <a:ext cx="3662093"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Processes and Techniques</a:t>
            </a:r>
          </a:p>
        </p:txBody>
      </p:sp>
      <p:pic>
        <p:nvPicPr>
          <p:cNvPr id="4" name="Picture 3">
            <a:extLst>
              <a:ext uri="{FF2B5EF4-FFF2-40B4-BE49-F238E27FC236}">
                <a16:creationId xmlns:a16="http://schemas.microsoft.com/office/drawing/2014/main" id="{93CBBF8F-F1A7-4F16-836B-F8122B896445}"/>
              </a:ext>
            </a:extLst>
          </p:cNvPr>
          <p:cNvPicPr>
            <a:picLocks noChangeAspect="1"/>
          </p:cNvPicPr>
          <p:nvPr/>
        </p:nvPicPr>
        <p:blipFill rotWithShape="1">
          <a:blip r:embed="rId2">
            <a:extLst>
              <a:ext uri="{28A0092B-C50C-407E-A947-70E740481C1C}">
                <a14:useLocalDpi xmlns:a14="http://schemas.microsoft.com/office/drawing/2010/main" val="0"/>
              </a:ext>
            </a:extLst>
          </a:blip>
          <a:srcRect l="9899" t="50187" r="60856" b="13021"/>
          <a:stretch/>
        </p:blipFill>
        <p:spPr>
          <a:xfrm>
            <a:off x="2750484" y="3925234"/>
            <a:ext cx="1335369" cy="2313943"/>
          </a:xfrm>
          <a:prstGeom prst="rect">
            <a:avLst/>
          </a:prstGeom>
        </p:spPr>
      </p:pic>
      <p:pic>
        <p:nvPicPr>
          <p:cNvPr id="5" name="Picture 4">
            <a:extLst>
              <a:ext uri="{FF2B5EF4-FFF2-40B4-BE49-F238E27FC236}">
                <a16:creationId xmlns:a16="http://schemas.microsoft.com/office/drawing/2014/main" id="{9B5627BE-E12C-4102-BE3F-F2B9B3871ACA}"/>
              </a:ext>
            </a:extLst>
          </p:cNvPr>
          <p:cNvPicPr>
            <a:picLocks noChangeAspect="1"/>
          </p:cNvPicPr>
          <p:nvPr/>
        </p:nvPicPr>
        <p:blipFill rotWithShape="1">
          <a:blip r:embed="rId2">
            <a:extLst>
              <a:ext uri="{28A0092B-C50C-407E-A947-70E740481C1C}">
                <a14:useLocalDpi xmlns:a14="http://schemas.microsoft.com/office/drawing/2010/main" val="0"/>
              </a:ext>
            </a:extLst>
          </a:blip>
          <a:srcRect l="39194" t="53280" r="37129" b="9928"/>
          <a:stretch/>
        </p:blipFill>
        <p:spPr>
          <a:xfrm>
            <a:off x="4460491" y="4019953"/>
            <a:ext cx="1081134" cy="2313943"/>
          </a:xfrm>
          <a:prstGeom prst="rect">
            <a:avLst/>
          </a:prstGeom>
        </p:spPr>
      </p:pic>
      <p:pic>
        <p:nvPicPr>
          <p:cNvPr id="8" name="Picture 7">
            <a:extLst>
              <a:ext uri="{FF2B5EF4-FFF2-40B4-BE49-F238E27FC236}">
                <a16:creationId xmlns:a16="http://schemas.microsoft.com/office/drawing/2014/main" id="{0CD95FAF-A911-41DF-8D30-A5ECB592F2E6}"/>
              </a:ext>
            </a:extLst>
          </p:cNvPr>
          <p:cNvPicPr>
            <a:picLocks noChangeAspect="1"/>
          </p:cNvPicPr>
          <p:nvPr/>
        </p:nvPicPr>
        <p:blipFill rotWithShape="1">
          <a:blip r:embed="rId2">
            <a:extLst>
              <a:ext uri="{28A0092B-C50C-407E-A947-70E740481C1C}">
                <a14:useLocalDpi xmlns:a14="http://schemas.microsoft.com/office/drawing/2010/main" val="0"/>
              </a:ext>
            </a:extLst>
          </a:blip>
          <a:srcRect l="64993" t="57493" r="6382" b="11613"/>
          <a:stretch/>
        </p:blipFill>
        <p:spPr>
          <a:xfrm>
            <a:off x="5829956" y="4340714"/>
            <a:ext cx="1307075" cy="1943000"/>
          </a:xfrm>
          <a:prstGeom prst="rect">
            <a:avLst/>
          </a:prstGeom>
        </p:spPr>
      </p:pic>
      <p:pic>
        <p:nvPicPr>
          <p:cNvPr id="9" name="Picture 8" descr="A close up of a plant&#10;&#10;Description automatically generated">
            <a:extLst>
              <a:ext uri="{FF2B5EF4-FFF2-40B4-BE49-F238E27FC236}">
                <a16:creationId xmlns:a16="http://schemas.microsoft.com/office/drawing/2014/main" id="{927B0F7A-664D-4325-9CEE-82FADC9017C6}"/>
              </a:ext>
            </a:extLst>
          </p:cNvPr>
          <p:cNvPicPr>
            <a:picLocks/>
          </p:cNvPicPr>
          <p:nvPr/>
        </p:nvPicPr>
        <p:blipFill rotWithShape="1">
          <a:blip r:embed="rId3">
            <a:extLst>
              <a:ext uri="{28A0092B-C50C-407E-A947-70E740481C1C}">
                <a14:useLocalDpi xmlns:a14="http://schemas.microsoft.com/office/drawing/2010/main" val="0"/>
              </a:ext>
            </a:extLst>
          </a:blip>
          <a:srcRect l="18126" t="555" r="25078" b="1017"/>
          <a:stretch/>
        </p:blipFill>
        <p:spPr>
          <a:xfrm>
            <a:off x="8179353" y="3097136"/>
            <a:ext cx="2286000" cy="2286000"/>
          </a:xfrm>
          <a:prstGeom prst="rect">
            <a:avLst/>
          </a:prstGeom>
        </p:spPr>
      </p:pic>
      <p:pic>
        <p:nvPicPr>
          <p:cNvPr id="10" name="Picture 9" descr="A picture containing flower&#10;&#10;Description automatically generated">
            <a:extLst>
              <a:ext uri="{FF2B5EF4-FFF2-40B4-BE49-F238E27FC236}">
                <a16:creationId xmlns:a16="http://schemas.microsoft.com/office/drawing/2014/main" id="{7936B151-D923-4583-AE54-F990000A9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5968" y="6818739"/>
            <a:ext cx="2186595" cy="2186595"/>
          </a:xfrm>
          <a:prstGeom prst="rect">
            <a:avLst/>
          </a:prstGeom>
        </p:spPr>
      </p:pic>
    </p:spTree>
    <p:extLst>
      <p:ext uri="{BB962C8B-B14F-4D97-AF65-F5344CB8AC3E}">
        <p14:creationId xmlns:p14="http://schemas.microsoft.com/office/powerpoint/2010/main" val="2137808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3B101C-A3D1-4006-BBF9-F8D95D3145EE}"/>
              </a:ext>
            </a:extLst>
          </p:cNvPr>
          <p:cNvSpPr/>
          <p:nvPr/>
        </p:nvSpPr>
        <p:spPr>
          <a:xfrm>
            <a:off x="11781322" y="0"/>
            <a:ext cx="1020278" cy="9590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0" y="712785"/>
            <a:ext cx="11045038" cy="1149468"/>
          </a:xfrm>
        </p:spPr>
        <p:txBody>
          <a:bodyPr/>
          <a:lstStyle/>
          <a:p>
            <a:r>
              <a:rPr lang="en-GB" dirty="0"/>
              <a:t>Design Brief &amp; Specification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199" y="1862253"/>
            <a:ext cx="11887201" cy="7226881"/>
          </a:xfrm>
        </p:spPr>
        <p:txBody>
          <a:bodyPr numCol="1">
            <a:normAutofit/>
          </a:bodyPr>
          <a:lstStyle/>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Design Brief:</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After all the investigation I have decided to work on a product that targets students, mainly 12 year olds, as they are unaware of the climate emergency. The product would target students by using the “product to mass” method, as described on “Investigation &gt; What method of approach should my product take?”. It would have to draw attention of the user, convey the urgency of the situation, include methods on how to contribute in the climate emergency, and ultimately increase the awareness of the climate emergency. The product should have colours and designs which promote the effectiveness of the product. While designing I should consider the context of where the product would be used; it would be the hallways or in the classrooms. Other than that, it should be safe to use, sustainable, and made with materials available in the workshop.</a:t>
            </a:r>
          </a:p>
          <a:p>
            <a:pPr marL="0" indent="0">
              <a:lnSpc>
                <a:spcPct val="100000"/>
              </a:lnSpc>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nSpc>
                <a:spcPct val="100000"/>
              </a:lnSpc>
              <a:spcBef>
                <a:spcPts val="0"/>
              </a:spcBef>
              <a:spcAft>
                <a:spcPts val="0"/>
              </a:spcAft>
              <a:buNone/>
            </a:pPr>
            <a:r>
              <a:rPr lang="en-GB" sz="1200" b="1" dirty="0">
                <a:latin typeface="Arial" panose="020B0604020202020204" pitchFamily="34" charset="0"/>
                <a:cs typeface="Arial" panose="020B0604020202020204" pitchFamily="34" charset="0"/>
              </a:rPr>
              <a:t>Assessment Criteria:</a:t>
            </a:r>
          </a:p>
          <a:p>
            <a:pPr marL="0" indent="0">
              <a:lnSpc>
                <a:spcPct val="100000"/>
              </a:lnSpc>
              <a:spcBef>
                <a:spcPts val="0"/>
              </a:spcBef>
              <a:spcAft>
                <a:spcPts val="0"/>
              </a:spcAft>
              <a:buNone/>
            </a:pPr>
            <a:r>
              <a:rPr lang="en-GB" sz="1200" dirty="0">
                <a:latin typeface="Arial" panose="020B0604020202020204" pitchFamily="34" charset="0"/>
                <a:cs typeface="Arial" panose="020B0604020202020204" pitchFamily="34" charset="0"/>
              </a:rPr>
              <a:t>I will come up with initial ideas that would be suitable for the contextual situation. Then I would produce a prototype of each. The prototype will then be assessed based on these specifications. Each specification is awarded a certain value depending on its importance: </a:t>
            </a:r>
            <a:r>
              <a:rPr lang="en-GB" sz="1200" dirty="0">
                <a:solidFill>
                  <a:srgbClr val="FF0000"/>
                </a:solidFill>
                <a:latin typeface="Arial" panose="020B0604020202020204" pitchFamily="34" charset="0"/>
                <a:cs typeface="Arial" panose="020B0604020202020204" pitchFamily="34" charset="0"/>
              </a:rPr>
              <a:t>must (+3)</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 (+2), </a:t>
            </a:r>
            <a:r>
              <a:rPr lang="en-GB" sz="1200" dirty="0">
                <a:latin typeface="Arial" panose="020B0604020202020204" pitchFamily="34" charset="0"/>
                <a:cs typeface="Arial" panose="020B0604020202020204" pitchFamily="34" charset="0"/>
              </a:rPr>
              <a:t>and </a:t>
            </a:r>
            <a:r>
              <a:rPr lang="en-GB" sz="1200" dirty="0">
                <a:solidFill>
                  <a:srgbClr val="00B050"/>
                </a:solidFill>
                <a:latin typeface="Arial" panose="020B0604020202020204" pitchFamily="34" charset="0"/>
                <a:cs typeface="Arial" panose="020B0604020202020204" pitchFamily="34" charset="0"/>
              </a:rPr>
              <a:t>could (+1). </a:t>
            </a:r>
            <a:r>
              <a:rPr lang="en-GB" sz="1200" dirty="0">
                <a:latin typeface="Arial" panose="020B0604020202020204" pitchFamily="34" charset="0"/>
                <a:cs typeface="Arial" panose="020B0604020202020204" pitchFamily="34" charset="0"/>
              </a:rPr>
              <a:t>By adding up the points, we can see if the prototype is successful or not. Depending on the context of where the product would be used, the specification may vary. Due to the difference in total points, the assessed points would be represented as a percentage. The product would also be assessed by user feedback. The user feedback would be obtained in a scale of 1 to 10 and then recalculated as a percentage. The final rating would be out of 100, while 75% being the specification and 25% being the user feedback.</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graphicFrame>
        <p:nvGraphicFramePr>
          <p:cNvPr id="8" name="Table 4">
            <a:extLst>
              <a:ext uri="{FF2B5EF4-FFF2-40B4-BE49-F238E27FC236}">
                <a16:creationId xmlns:a16="http://schemas.microsoft.com/office/drawing/2014/main" id="{614C4B48-C5B3-4C15-8AB1-9A2AD29C3CAE}"/>
              </a:ext>
            </a:extLst>
          </p:cNvPr>
          <p:cNvGraphicFramePr>
            <a:graphicFrameLocks noGrp="1"/>
          </p:cNvGraphicFramePr>
          <p:nvPr/>
        </p:nvGraphicFramePr>
        <p:xfrm>
          <a:off x="54665" y="4532062"/>
          <a:ext cx="12692268" cy="4807530"/>
        </p:xfrm>
        <a:graphic>
          <a:graphicData uri="http://schemas.openxmlformats.org/drawingml/2006/table">
            <a:tbl>
              <a:tblPr firstRow="1" bandRow="1">
                <a:tableStyleId>{5C22544A-7EE6-4342-B048-85BDC9FD1C3A}</a:tableStyleId>
              </a:tblPr>
              <a:tblGrid>
                <a:gridCol w="1274602">
                  <a:extLst>
                    <a:ext uri="{9D8B030D-6E8A-4147-A177-3AD203B41FA5}">
                      <a16:colId xmlns:a16="http://schemas.microsoft.com/office/drawing/2014/main" val="3797390760"/>
                    </a:ext>
                  </a:extLst>
                </a:gridCol>
                <a:gridCol w="1769533">
                  <a:extLst>
                    <a:ext uri="{9D8B030D-6E8A-4147-A177-3AD203B41FA5}">
                      <a16:colId xmlns:a16="http://schemas.microsoft.com/office/drawing/2014/main" val="3647439184"/>
                    </a:ext>
                  </a:extLst>
                </a:gridCol>
                <a:gridCol w="1885795">
                  <a:extLst>
                    <a:ext uri="{9D8B030D-6E8A-4147-A177-3AD203B41FA5}">
                      <a16:colId xmlns:a16="http://schemas.microsoft.com/office/drawing/2014/main" val="2534067999"/>
                    </a:ext>
                  </a:extLst>
                </a:gridCol>
                <a:gridCol w="2601538">
                  <a:extLst>
                    <a:ext uri="{9D8B030D-6E8A-4147-A177-3AD203B41FA5}">
                      <a16:colId xmlns:a16="http://schemas.microsoft.com/office/drawing/2014/main" val="1912667503"/>
                    </a:ext>
                  </a:extLst>
                </a:gridCol>
                <a:gridCol w="5160800">
                  <a:extLst>
                    <a:ext uri="{9D8B030D-6E8A-4147-A177-3AD203B41FA5}">
                      <a16:colId xmlns:a16="http://schemas.microsoft.com/office/drawing/2014/main" val="3077318581"/>
                    </a:ext>
                  </a:extLst>
                </a:gridCol>
              </a:tblGrid>
              <a:tr h="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a:latin typeface="Arial" panose="020B0604020202020204" pitchFamily="34" charset="0"/>
                          <a:cs typeface="Arial" panose="020B0604020202020204" pitchFamily="34" charset="0"/>
                        </a:rPr>
                        <a:t>Specification Area</a:t>
                      </a:r>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Specification Point (Hallways | Classrooms)</a:t>
                      </a:r>
                    </a:p>
                  </a:txBody>
                  <a:tcPr/>
                </a:tc>
                <a:tc hMerge="1">
                  <a:txBody>
                    <a:bodyPr/>
                    <a:lstStyle/>
                    <a:p>
                      <a:endParaRPr lang="en-GB"/>
                    </a:p>
                  </a:txBody>
                  <a:tcPr/>
                </a:tc>
                <a:tc>
                  <a:txBody>
                    <a:bodyPr/>
                    <a:lstStyle/>
                    <a:p>
                      <a:r>
                        <a:rPr lang="en-US" sz="1200" dirty="0">
                          <a:latin typeface="Arial" panose="020B0604020202020204" pitchFamily="34" charset="0"/>
                          <a:cs typeface="Arial" panose="020B0604020202020204" pitchFamily="34" charset="0"/>
                        </a:rPr>
                        <a:t>Reference</a:t>
                      </a:r>
                      <a:endParaRPr lang="en-GB" sz="1200" dirty="0">
                        <a:latin typeface="Arial" panose="020B0604020202020204" pitchFamily="34" charset="0"/>
                        <a:cs typeface="Arial" panose="020B0604020202020204" pitchFamily="34" charset="0"/>
                      </a:endParaRPr>
                    </a:p>
                  </a:txBody>
                  <a:tcPr/>
                </a:tc>
                <a:tc>
                  <a:txBody>
                    <a:bodyPr/>
                    <a:lstStyle/>
                    <a:p>
                      <a:r>
                        <a:rPr lang="en-GB" sz="1200" dirty="0">
                          <a:latin typeface="Arial" panose="020B0604020202020204" pitchFamily="34" charset="0"/>
                          <a:cs typeface="Arial" panose="020B0604020202020204" pitchFamily="34" charset="0"/>
                        </a:rPr>
                        <a:t>Explanation</a:t>
                      </a:r>
                    </a:p>
                  </a:txBody>
                  <a:tcPr/>
                </a:tc>
                <a:extLst>
                  <a:ext uri="{0D108BD9-81ED-4DB2-BD59-A6C34878D82A}">
                    <a16:rowId xmlns:a16="http://schemas.microsoft.com/office/drawing/2014/main" val="601577016"/>
                  </a:ext>
                </a:extLst>
              </a:tr>
              <a:tr h="411480">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Function &amp; Performance (A) – (Total points: 13)</a:t>
                      </a:r>
                    </a:p>
                    <a:p>
                      <a:endParaRPr lang="en-GB" sz="1200" dirty="0">
                        <a:latin typeface="Arial" panose="020B0604020202020204" pitchFamily="34" charset="0"/>
                        <a:cs typeface="Arial" panose="020B0604020202020204" pitchFamily="34" charset="0"/>
                      </a:endParaRP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use the “product to mass” method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mobile devices.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stable during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in-depth knowledge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provide methods to contribute in the climate emergency.</a:t>
                      </a:r>
                    </a:p>
                  </a:txBody>
                  <a:tcPr/>
                </a:tc>
                <a:tc hMerge="1">
                  <a:txBody>
                    <a:bodyPr/>
                    <a:lstStyle/>
                    <a:p>
                      <a:endParaRPr lang="en-GB"/>
                    </a:p>
                  </a:txBody>
                  <a:tcPr/>
                </a:tc>
                <a:tc>
                  <a:txBody>
                    <a:bodyPr/>
                    <a:lstStyle/>
                    <a:p>
                      <a:r>
                        <a:rPr lang="en-US" sz="1200" b="1" dirty="0">
                          <a:latin typeface="Arial" panose="020B0604020202020204" pitchFamily="34" charset="0"/>
                          <a:cs typeface="Arial" panose="020B0604020202020204" pitchFamily="34" charset="0"/>
                        </a:rPr>
                        <a:t>A1</a:t>
                      </a:r>
                      <a:r>
                        <a:rPr lang="en-US" sz="1200" dirty="0">
                          <a:latin typeface="Arial" panose="020B0604020202020204" pitchFamily="34" charset="0"/>
                          <a:cs typeface="Arial" panose="020B0604020202020204" pitchFamily="34" charset="0"/>
                        </a:rPr>
                        <a:t>. Investigation &gt; Source F and J</a:t>
                      </a:r>
                    </a:p>
                    <a:p>
                      <a:r>
                        <a:rPr lang="en-US" sz="1200" b="1" dirty="0">
                          <a:latin typeface="Arial" panose="020B0604020202020204" pitchFamily="34" charset="0"/>
                          <a:cs typeface="Arial" panose="020B0604020202020204" pitchFamily="34" charset="0"/>
                        </a:rPr>
                        <a:t>A2.</a:t>
                      </a:r>
                      <a:r>
                        <a:rPr lang="en-US" sz="1200" dirty="0">
                          <a:latin typeface="Arial" panose="020B0604020202020204" pitchFamily="34" charset="0"/>
                          <a:cs typeface="Arial" panose="020B0604020202020204" pitchFamily="34" charset="0"/>
                        </a:rPr>
                        <a:t> Investigation &gt; </a:t>
                      </a:r>
                      <a:r>
                        <a:rPr lang="en-GB" sz="1200" dirty="0">
                          <a:latin typeface="Arial" panose="020B0604020202020204" pitchFamily="34" charset="0"/>
                          <a:cs typeface="Arial" panose="020B0604020202020204" pitchFamily="34" charset="0"/>
                        </a:rPr>
                        <a:t>What method of approach should my product take?</a:t>
                      </a:r>
                    </a:p>
                    <a:p>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Investigation &gt; Source C</a:t>
                      </a:r>
                    </a:p>
                    <a:p>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Investigation &gt; Source D</a:t>
                      </a:r>
                    </a:p>
                    <a:p>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Investigation &gt; Source G and I</a:t>
                      </a:r>
                    </a:p>
                  </a:txBody>
                  <a:tcPr/>
                </a:tc>
                <a:tc>
                  <a:txBody>
                    <a:bodyPr/>
                    <a:lstStyle/>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A1</a:t>
                      </a:r>
                      <a:r>
                        <a:rPr lang="en-GB" sz="1200" dirty="0">
                          <a:latin typeface="Arial" panose="020B0604020202020204" pitchFamily="34" charset="0"/>
                          <a:cs typeface="Arial" panose="020B0604020202020204" pitchFamily="34" charset="0"/>
                        </a:rPr>
                        <a:t>. The product should use at least two of the tactics listed in “Investigation &gt; Source J”</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A2</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A3</a:t>
                      </a:r>
                      <a:r>
                        <a:rPr lang="en-GB" sz="1200" dirty="0">
                          <a:latin typeface="Arial" panose="020B0604020202020204" pitchFamily="34" charset="0"/>
                          <a:cs typeface="Arial" panose="020B0604020202020204" pitchFamily="34" charset="0"/>
                        </a:rPr>
                        <a:t>. Any link with mobile devices would be acceptable.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A4</a:t>
                      </a:r>
                      <a:r>
                        <a:rPr lang="en-GB" sz="1200" dirty="0">
                          <a:latin typeface="Arial" panose="020B0604020202020204" pitchFamily="34" charset="0"/>
                          <a:cs typeface="Arial" panose="020B0604020202020204" pitchFamily="34" charset="0"/>
                        </a:rPr>
                        <a:t>. To be stable is to be still enough not to interfere with other functions of the product.(Wobbling may affect the user’s focus)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A5</a:t>
                      </a:r>
                      <a:r>
                        <a:rPr lang="en-GB" sz="1200" dirty="0">
                          <a:latin typeface="Arial" panose="020B0604020202020204" pitchFamily="34" charset="0"/>
                          <a:cs typeface="Arial" panose="020B0604020202020204" pitchFamily="34" charset="0"/>
                        </a:rPr>
                        <a:t>. The product should have a section where the user can know more than just what climate emergency is. For example, the cause or future consequences.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A6</a:t>
                      </a:r>
                      <a:r>
                        <a:rPr lang="en-GB" sz="1200" dirty="0">
                          <a:latin typeface="Arial" panose="020B0604020202020204" pitchFamily="34" charset="0"/>
                          <a:cs typeface="Arial" panose="020B0604020202020204" pitchFamily="34" charset="0"/>
                        </a:rPr>
                        <a:t>. The product should list at least two of the methods from “Investigation &gt; G and I”</a:t>
                      </a:r>
                    </a:p>
                  </a:txBody>
                  <a:tcPr/>
                </a:tc>
                <a:extLst>
                  <a:ext uri="{0D108BD9-81ED-4DB2-BD59-A6C34878D82A}">
                    <a16:rowId xmlns:a16="http://schemas.microsoft.com/office/drawing/2014/main" val="846946789"/>
                  </a:ext>
                </a:extLst>
              </a:tr>
              <a:tr h="1215970">
                <a:tc rowSpan="2">
                  <a:txBody>
                    <a:bodyPr/>
                    <a:lstStyle/>
                    <a:p>
                      <a:r>
                        <a:rPr lang="en-GB" sz="1200" dirty="0">
                          <a:latin typeface="Arial" panose="020B0604020202020204" pitchFamily="34" charset="0"/>
                          <a:cs typeface="Arial" panose="020B0604020202020204" pitchFamily="34" charset="0"/>
                        </a:rPr>
                        <a:t>User Requirements (B) – (Total points: 13)</a:t>
                      </a:r>
                    </a:p>
                  </a:txBody>
                  <a:tcPr/>
                </a:tc>
                <a:tc gridSpan="2">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The product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linked with user interests.</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targeted for outdoor use</a:t>
                      </a:r>
                    </a:p>
                    <a:p>
                      <a:pPr marL="0" marR="0" lvl="0" indent="0" algn="l" defTabSz="128016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B5</a:t>
                      </a:r>
                      <a:r>
                        <a:rPr lang="en-US" sz="1200" dirty="0">
                          <a:latin typeface="Arial" panose="020B0604020202020204" pitchFamily="34" charset="0"/>
                          <a:cs typeface="Arial" panose="020B0604020202020204" pitchFamily="34" charset="0"/>
                        </a:rPr>
                        <a:t>. The product </a:t>
                      </a:r>
                      <a:r>
                        <a:rPr lang="en-US" sz="1200" dirty="0">
                          <a:solidFill>
                            <a:srgbClr val="0070C0"/>
                          </a:solidFill>
                          <a:latin typeface="Arial" panose="020B0604020202020204" pitchFamily="34" charset="0"/>
                          <a:cs typeface="Arial" panose="020B0604020202020204" pitchFamily="34" charset="0"/>
                        </a:rPr>
                        <a:t>should</a:t>
                      </a:r>
                      <a:r>
                        <a:rPr lang="en-US" sz="1200" dirty="0">
                          <a:latin typeface="Arial" panose="020B0604020202020204" pitchFamily="34" charset="0"/>
                          <a:cs typeface="Arial" panose="020B0604020202020204" pitchFamily="34" charset="0"/>
                        </a:rPr>
                        <a:t> be intuitive to interact with</a:t>
                      </a:r>
                      <a:endParaRPr lang="en-GB" sz="1200" dirty="0">
                        <a:latin typeface="Arial" panose="020B0604020202020204" pitchFamily="34" charset="0"/>
                        <a:cs typeface="Arial" panose="020B0604020202020204" pitchFamily="34" charset="0"/>
                      </a:endParaRPr>
                    </a:p>
                  </a:txBody>
                  <a:tcPr/>
                </a:tc>
                <a:tc hMerge="1">
                  <a:txBody>
                    <a:bodyPr/>
                    <a:lstStyle/>
                    <a:p>
                      <a:endParaRPr lang="en-GB"/>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The User &gt; The secondary client &gt; Design requirements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Investigation &gt; Source B and E</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Investigation &gt; Source H</a:t>
                      </a:r>
                    </a:p>
                    <a:p>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Factors to consider &gt; User Feedback</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Factors to consider &gt; Where the product would be used</a:t>
                      </a:r>
                    </a:p>
                  </a:txBody>
                  <a:tcPr/>
                </a:tc>
                <a:tc rowSpan="2">
                  <a:txBody>
                    <a:bodyPr/>
                    <a:lstStyle/>
                    <a:p>
                      <a:r>
                        <a:rPr lang="en-GB" sz="1200" b="1" dirty="0">
                          <a:latin typeface="Arial" panose="020B0604020202020204" pitchFamily="34" charset="0"/>
                          <a:cs typeface="Arial" panose="020B0604020202020204" pitchFamily="34" charset="0"/>
                        </a:rPr>
                        <a:t>B1</a:t>
                      </a:r>
                      <a:r>
                        <a:rPr lang="en-GB" sz="1200" dirty="0">
                          <a:latin typeface="Arial" panose="020B0604020202020204" pitchFamily="34" charset="0"/>
                          <a:cs typeface="Arial" panose="020B0604020202020204" pitchFamily="34" charset="0"/>
                        </a:rPr>
                        <a:t>. Will be measured according to “Factors to consider &gt; How I would measure awareness”</a:t>
                      </a:r>
                    </a:p>
                    <a:p>
                      <a:r>
                        <a:rPr lang="en-GB" sz="1200" b="1" dirty="0">
                          <a:latin typeface="Arial" panose="020B0604020202020204" pitchFamily="34" charset="0"/>
                          <a:cs typeface="Arial" panose="020B0604020202020204" pitchFamily="34" charset="0"/>
                        </a:rPr>
                        <a:t>B2</a:t>
                      </a:r>
                      <a:r>
                        <a:rPr lang="en-GB" sz="1200" dirty="0">
                          <a:latin typeface="Arial" panose="020B0604020202020204" pitchFamily="34" charset="0"/>
                          <a:cs typeface="Arial" panose="020B0604020202020204" pitchFamily="34" charset="0"/>
                        </a:rPr>
                        <a:t>. If B3 is awarded a point, then this should be as well. If not, it should be determined by the user interaction time. It should be longer than 10 seconds for any first-time user.</a:t>
                      </a:r>
                    </a:p>
                    <a:p>
                      <a:r>
                        <a:rPr lang="en-GB" sz="1200" b="1" dirty="0">
                          <a:latin typeface="Arial" panose="020B0604020202020204" pitchFamily="34" charset="0"/>
                          <a:cs typeface="Arial" panose="020B0604020202020204" pitchFamily="34" charset="0"/>
                        </a:rPr>
                        <a:t>B3</a:t>
                      </a:r>
                      <a:r>
                        <a:rPr lang="en-GB" sz="1200" dirty="0">
                          <a:latin typeface="Arial" panose="020B0604020202020204" pitchFamily="34" charset="0"/>
                          <a:cs typeface="Arial" panose="020B0604020202020204" pitchFamily="34" charset="0"/>
                        </a:rPr>
                        <a:t>. One or more from “Investigation &gt; Source H” would be acceptable.</a:t>
                      </a:r>
                    </a:p>
                    <a:p>
                      <a:pPr marL="0" marR="0" lvl="0" indent="0" algn="l" defTabSz="128016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B4</a:t>
                      </a:r>
                      <a:r>
                        <a:rPr lang="en-GB" sz="1200" dirty="0">
                          <a:latin typeface="Arial" panose="020B0604020202020204" pitchFamily="34" charset="0"/>
                          <a:cs typeface="Arial" panose="020B0604020202020204" pitchFamily="34" charset="0"/>
                        </a:rPr>
                        <a:t>. As explained in the reference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B5</a:t>
                      </a:r>
                      <a:r>
                        <a:rPr lang="en-GB" sz="1200" dirty="0">
                          <a:latin typeface="Arial" panose="020B0604020202020204" pitchFamily="34" charset="0"/>
                          <a:cs typeface="Arial" panose="020B0604020202020204" pitchFamily="34" charset="0"/>
                        </a:rPr>
                        <a:t>. To be intuitive is for the user to know how the product works without previous usage. This would be measured using user interviews.</a:t>
                      </a:r>
                    </a:p>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An appropriate force would be exerted to test if the product is able to resist it.</a:t>
                      </a:r>
                    </a:p>
                  </a:txBody>
                  <a:tcPr/>
                </a:tc>
                <a:extLst>
                  <a:ext uri="{0D108BD9-81ED-4DB2-BD59-A6C34878D82A}">
                    <a16:rowId xmlns:a16="http://schemas.microsoft.com/office/drawing/2014/main" val="3765617823"/>
                  </a:ext>
                </a:extLst>
              </a:tr>
              <a:tr h="692730">
                <a:tc vMerge="1">
                  <a:txBody>
                    <a:bodyPr/>
                    <a:lstStyle/>
                    <a:p>
                      <a:endParaRPr lang="en-GB"/>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be able to withstand leaning force.</a:t>
                      </a:r>
                    </a:p>
                  </a:txBody>
                  <a:tcPr/>
                </a:tc>
                <a:tc>
                  <a:txBody>
                    <a:bodyPr/>
                    <a:lstStyle/>
                    <a:p>
                      <a:r>
                        <a:rPr lang="en-GB" sz="1200" b="1" dirty="0">
                          <a:latin typeface="Arial" panose="020B0604020202020204" pitchFamily="34" charset="0"/>
                          <a:cs typeface="Arial" panose="020B0604020202020204" pitchFamily="34" charset="0"/>
                        </a:rPr>
                        <a:t>B6</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Should</a:t>
                      </a:r>
                      <a:r>
                        <a:rPr lang="en-GB" sz="1200" dirty="0">
                          <a:latin typeface="Arial" panose="020B0604020202020204" pitchFamily="34" charset="0"/>
                          <a:cs typeface="Arial" panose="020B0604020202020204" pitchFamily="34" charset="0"/>
                        </a:rPr>
                        <a:t> withstand force exerted from above.</a:t>
                      </a:r>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978971072"/>
                  </a:ext>
                </a:extLst>
              </a:tr>
            </a:tbl>
          </a:graphicData>
        </a:graphic>
      </p:graphicFrame>
    </p:spTree>
    <p:extLst>
      <p:ext uri="{BB962C8B-B14F-4D97-AF65-F5344CB8AC3E}">
        <p14:creationId xmlns:p14="http://schemas.microsoft.com/office/powerpoint/2010/main" val="1950046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Design 4</a:t>
            </a:r>
          </a:p>
        </p:txBody>
      </p:sp>
      <p:sp>
        <p:nvSpPr>
          <p:cNvPr id="7" name="Rectangle: Rounded Corners 6">
            <a:extLst>
              <a:ext uri="{FF2B5EF4-FFF2-40B4-BE49-F238E27FC236}">
                <a16:creationId xmlns:a16="http://schemas.microsoft.com/office/drawing/2014/main" id="{37A0B120-0453-4767-BF8D-26477B4343A6}"/>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p>
        </p:txBody>
      </p:sp>
      <p:sp>
        <p:nvSpPr>
          <p:cNvPr id="6" name="Content Placeholder 2">
            <a:extLst>
              <a:ext uri="{FF2B5EF4-FFF2-40B4-BE49-F238E27FC236}">
                <a16:creationId xmlns:a16="http://schemas.microsoft.com/office/drawing/2014/main" id="{2B5E1ACA-DF36-471D-A880-41DEB4CB727E}"/>
              </a:ext>
            </a:extLst>
          </p:cNvPr>
          <p:cNvSpPr txBox="1">
            <a:spLocks/>
          </p:cNvSpPr>
          <p:nvPr/>
        </p:nvSpPr>
        <p:spPr>
          <a:xfrm>
            <a:off x="771048" y="1706138"/>
            <a:ext cx="1703471" cy="236405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Budget</a:t>
            </a:r>
          </a:p>
        </p:txBody>
      </p:sp>
      <p:sp>
        <p:nvSpPr>
          <p:cNvPr id="13" name="Content Placeholder 2">
            <a:extLst>
              <a:ext uri="{FF2B5EF4-FFF2-40B4-BE49-F238E27FC236}">
                <a16:creationId xmlns:a16="http://schemas.microsoft.com/office/drawing/2014/main" id="{8FF918EA-3BCA-42C0-8F23-2E14DE423CC8}"/>
              </a:ext>
            </a:extLst>
          </p:cNvPr>
          <p:cNvSpPr txBox="1">
            <a:spLocks/>
          </p:cNvSpPr>
          <p:nvPr/>
        </p:nvSpPr>
        <p:spPr>
          <a:xfrm>
            <a:off x="2812773" y="1672686"/>
            <a:ext cx="1448326"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Aesthetics</a:t>
            </a:r>
          </a:p>
        </p:txBody>
      </p:sp>
      <p:sp>
        <p:nvSpPr>
          <p:cNvPr id="15" name="Content Placeholder 2">
            <a:extLst>
              <a:ext uri="{FF2B5EF4-FFF2-40B4-BE49-F238E27FC236}">
                <a16:creationId xmlns:a16="http://schemas.microsoft.com/office/drawing/2014/main" id="{0693C40F-0CA7-4138-9487-ED528EEEB97F}"/>
              </a:ext>
            </a:extLst>
          </p:cNvPr>
          <p:cNvSpPr txBox="1">
            <a:spLocks/>
          </p:cNvSpPr>
          <p:nvPr/>
        </p:nvSpPr>
        <p:spPr>
          <a:xfrm>
            <a:off x="4448007" y="1661533"/>
            <a:ext cx="1703471" cy="2453267"/>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Cultural Issues</a:t>
            </a:r>
          </a:p>
        </p:txBody>
      </p:sp>
      <p:sp>
        <p:nvSpPr>
          <p:cNvPr id="17" name="Content Placeholder 2">
            <a:extLst>
              <a:ext uri="{FF2B5EF4-FFF2-40B4-BE49-F238E27FC236}">
                <a16:creationId xmlns:a16="http://schemas.microsoft.com/office/drawing/2014/main" id="{C0159EB9-E69F-4D84-8D49-93315085757C}"/>
              </a:ext>
            </a:extLst>
          </p:cNvPr>
          <p:cNvSpPr txBox="1">
            <a:spLocks/>
          </p:cNvSpPr>
          <p:nvPr/>
        </p:nvSpPr>
        <p:spPr>
          <a:xfrm>
            <a:off x="638285"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Materials</a:t>
            </a:r>
          </a:p>
        </p:txBody>
      </p:sp>
      <p:sp>
        <p:nvSpPr>
          <p:cNvPr id="19" name="Content Placeholder 2">
            <a:extLst>
              <a:ext uri="{FF2B5EF4-FFF2-40B4-BE49-F238E27FC236}">
                <a16:creationId xmlns:a16="http://schemas.microsoft.com/office/drawing/2014/main" id="{B436A332-28AF-4203-97E7-60A2F0316B17}"/>
              </a:ext>
            </a:extLst>
          </p:cNvPr>
          <p:cNvSpPr txBox="1">
            <a:spLocks/>
          </p:cNvSpPr>
          <p:nvPr/>
        </p:nvSpPr>
        <p:spPr>
          <a:xfrm>
            <a:off x="6350870" y="1722867"/>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Sustainability Issues</a:t>
            </a:r>
          </a:p>
        </p:txBody>
      </p:sp>
      <p:sp>
        <p:nvSpPr>
          <p:cNvPr id="21" name="Content Placeholder 2">
            <a:extLst>
              <a:ext uri="{FF2B5EF4-FFF2-40B4-BE49-F238E27FC236}">
                <a16:creationId xmlns:a16="http://schemas.microsoft.com/office/drawing/2014/main" id="{505E025A-F4D0-4C89-BBBE-19DAF43E377A}"/>
              </a:ext>
            </a:extLst>
          </p:cNvPr>
          <p:cNvSpPr txBox="1">
            <a:spLocks/>
          </p:cNvSpPr>
          <p:nvPr/>
        </p:nvSpPr>
        <p:spPr>
          <a:xfrm>
            <a:off x="2474519" y="6333896"/>
            <a:ext cx="1572322"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Components</a:t>
            </a:r>
          </a:p>
        </p:txBody>
      </p:sp>
      <p:sp>
        <p:nvSpPr>
          <p:cNvPr id="23" name="Content Placeholder 2">
            <a:extLst>
              <a:ext uri="{FF2B5EF4-FFF2-40B4-BE49-F238E27FC236}">
                <a16:creationId xmlns:a16="http://schemas.microsoft.com/office/drawing/2014/main" id="{EAAD01D3-5C98-48CE-8FD2-9124B9630118}"/>
              </a:ext>
            </a:extLst>
          </p:cNvPr>
          <p:cNvSpPr txBox="1">
            <a:spLocks/>
          </p:cNvSpPr>
          <p:nvPr/>
        </p:nvSpPr>
        <p:spPr>
          <a:xfrm>
            <a:off x="4261098" y="6333896"/>
            <a:ext cx="3662093" cy="2352904"/>
          </a:xfrm>
          <a:prstGeom prst="rect">
            <a:avLst/>
          </a:prstGeom>
          <a:ln w="12700">
            <a:solidFill>
              <a:schemeClr val="tx1"/>
            </a:solidFill>
          </a:ln>
        </p:spPr>
        <p:txBody>
          <a:bodyPr vert="horz" lIns="91440" tIns="45720" rIns="91440" bIns="45720" numCol="1" rtlCol="0">
            <a:normAutofit/>
          </a:bodyPr>
          <a:lst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Processes and Techniques</a:t>
            </a:r>
          </a:p>
        </p:txBody>
      </p:sp>
      <p:pic>
        <p:nvPicPr>
          <p:cNvPr id="3" name="Picture 2">
            <a:extLst>
              <a:ext uri="{FF2B5EF4-FFF2-40B4-BE49-F238E27FC236}">
                <a16:creationId xmlns:a16="http://schemas.microsoft.com/office/drawing/2014/main" id="{5991501A-4B61-4C59-ACE0-E719972F81C3}"/>
              </a:ext>
            </a:extLst>
          </p:cNvPr>
          <p:cNvPicPr>
            <a:picLocks noChangeAspect="1"/>
          </p:cNvPicPr>
          <p:nvPr/>
        </p:nvPicPr>
        <p:blipFill rotWithShape="1">
          <a:blip r:embed="rId2">
            <a:extLst>
              <a:ext uri="{28A0092B-C50C-407E-A947-70E740481C1C}">
                <a14:useLocalDpi xmlns:a14="http://schemas.microsoft.com/office/drawing/2010/main" val="0"/>
              </a:ext>
            </a:extLst>
          </a:blip>
          <a:srcRect l="43733" t="26295" r="25182" b="55042"/>
          <a:stretch/>
        </p:blipFill>
        <p:spPr>
          <a:xfrm>
            <a:off x="5355924" y="4382020"/>
            <a:ext cx="1989892" cy="1645627"/>
          </a:xfrm>
          <a:prstGeom prst="rect">
            <a:avLst/>
          </a:prstGeom>
        </p:spPr>
      </p:pic>
    </p:spTree>
    <p:extLst>
      <p:ext uri="{BB962C8B-B14F-4D97-AF65-F5344CB8AC3E}">
        <p14:creationId xmlns:p14="http://schemas.microsoft.com/office/powerpoint/2010/main" val="1897900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44A16075-F553-4560-B58E-ADD2BDCCBF6D}"/>
              </a:ext>
            </a:extLst>
          </p:cNvPr>
          <p:cNvPicPr>
            <a:picLocks noChangeAspect="1"/>
          </p:cNvPicPr>
          <p:nvPr/>
        </p:nvPicPr>
        <p:blipFill rotWithShape="1">
          <a:blip r:embed="rId2">
            <a:extLst>
              <a:ext uri="{28A0092B-C50C-407E-A947-70E740481C1C}">
                <a14:useLocalDpi xmlns:a14="http://schemas.microsoft.com/office/drawing/2010/main" val="0"/>
              </a:ext>
            </a:extLst>
          </a:blip>
          <a:srcRect l="52392" t="-217" r="11669" b="74471"/>
          <a:stretch/>
        </p:blipFill>
        <p:spPr>
          <a:xfrm>
            <a:off x="2886251" y="4043412"/>
            <a:ext cx="1786580" cy="1762780"/>
          </a:xfrm>
          <a:prstGeom prst="rect">
            <a:avLst/>
          </a:prstGeom>
        </p:spPr>
      </p:pic>
      <p:pic>
        <p:nvPicPr>
          <p:cNvPr id="17" name="Picture 16">
            <a:extLst>
              <a:ext uri="{FF2B5EF4-FFF2-40B4-BE49-F238E27FC236}">
                <a16:creationId xmlns:a16="http://schemas.microsoft.com/office/drawing/2014/main" id="{6BE0B777-747C-4308-98C4-864D477E78F9}"/>
              </a:ext>
            </a:extLst>
          </p:cNvPr>
          <p:cNvPicPr>
            <a:picLocks noChangeAspect="1"/>
          </p:cNvPicPr>
          <p:nvPr/>
        </p:nvPicPr>
        <p:blipFill rotWithShape="1">
          <a:blip r:embed="rId2">
            <a:extLst>
              <a:ext uri="{28A0092B-C50C-407E-A947-70E740481C1C}">
                <a14:useLocalDpi xmlns:a14="http://schemas.microsoft.com/office/drawing/2010/main" val="0"/>
              </a:ext>
            </a:extLst>
          </a:blip>
          <a:srcRect l="1" t="26866" r="49791" b="53427"/>
          <a:stretch/>
        </p:blipFill>
        <p:spPr>
          <a:xfrm>
            <a:off x="2916565" y="6009430"/>
            <a:ext cx="2894837" cy="1541337"/>
          </a:xfrm>
          <a:prstGeom prst="rect">
            <a:avLst/>
          </a:prstGeom>
          <a:ln w="12700">
            <a:solidFill>
              <a:schemeClr val="tx1"/>
            </a:solidFill>
          </a:ln>
        </p:spPr>
      </p:pic>
      <p:pic>
        <p:nvPicPr>
          <p:cNvPr id="19" name="Picture 18">
            <a:extLst>
              <a:ext uri="{FF2B5EF4-FFF2-40B4-BE49-F238E27FC236}">
                <a16:creationId xmlns:a16="http://schemas.microsoft.com/office/drawing/2014/main" id="{304CA85F-C372-4B15-8AC9-DB28641DDD82}"/>
              </a:ext>
            </a:extLst>
          </p:cNvPr>
          <p:cNvPicPr>
            <a:picLocks noChangeAspect="1"/>
          </p:cNvPicPr>
          <p:nvPr/>
        </p:nvPicPr>
        <p:blipFill rotWithShape="1">
          <a:blip r:embed="rId2">
            <a:extLst>
              <a:ext uri="{28A0092B-C50C-407E-A947-70E740481C1C}">
                <a14:useLocalDpi xmlns:a14="http://schemas.microsoft.com/office/drawing/2010/main" val="0"/>
              </a:ext>
            </a:extLst>
          </a:blip>
          <a:srcRect l="2903" t="45195" r="62789" b="34935"/>
          <a:stretch/>
        </p:blipFill>
        <p:spPr>
          <a:xfrm>
            <a:off x="3015228" y="2452809"/>
            <a:ext cx="1705452" cy="1360447"/>
          </a:xfrm>
          <a:prstGeom prst="rect">
            <a:avLst/>
          </a:prstGeom>
        </p:spPr>
      </p:pic>
      <p:sp>
        <p:nvSpPr>
          <p:cNvPr id="21" name="TextBox 20">
            <a:extLst>
              <a:ext uri="{FF2B5EF4-FFF2-40B4-BE49-F238E27FC236}">
                <a16:creationId xmlns:a16="http://schemas.microsoft.com/office/drawing/2014/main" id="{3A857833-4E57-4784-A14B-BCF4E912A4F9}"/>
              </a:ext>
            </a:extLst>
          </p:cNvPr>
          <p:cNvSpPr txBox="1"/>
          <p:nvPr/>
        </p:nvSpPr>
        <p:spPr>
          <a:xfrm>
            <a:off x="3050764" y="5300911"/>
            <a:ext cx="1644911"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70 degrees angle</a:t>
            </a:r>
          </a:p>
        </p:txBody>
      </p:sp>
      <p:pic>
        <p:nvPicPr>
          <p:cNvPr id="23" name="Picture 22">
            <a:extLst>
              <a:ext uri="{FF2B5EF4-FFF2-40B4-BE49-F238E27FC236}">
                <a16:creationId xmlns:a16="http://schemas.microsoft.com/office/drawing/2014/main" id="{545393EC-6785-42C8-A387-F35A4CEC0048}"/>
              </a:ext>
            </a:extLst>
          </p:cNvPr>
          <p:cNvPicPr>
            <a:picLocks noChangeAspect="1"/>
          </p:cNvPicPr>
          <p:nvPr/>
        </p:nvPicPr>
        <p:blipFill rotWithShape="1">
          <a:blip r:embed="rId3">
            <a:extLst>
              <a:ext uri="{28A0092B-C50C-407E-A947-70E740481C1C}">
                <a14:useLocalDpi xmlns:a14="http://schemas.microsoft.com/office/drawing/2010/main" val="0"/>
              </a:ext>
            </a:extLst>
          </a:blip>
          <a:srcRect l="18934" t="12570" r="27649" b="52197"/>
          <a:stretch/>
        </p:blipFill>
        <p:spPr>
          <a:xfrm>
            <a:off x="5811402" y="2169228"/>
            <a:ext cx="4884410" cy="2416295"/>
          </a:xfrm>
          <a:prstGeom prst="rect">
            <a:avLst/>
          </a:prstGeom>
        </p:spPr>
      </p:pic>
      <p:cxnSp>
        <p:nvCxnSpPr>
          <p:cNvPr id="24" name="Straight Arrow Connector 23">
            <a:extLst>
              <a:ext uri="{FF2B5EF4-FFF2-40B4-BE49-F238E27FC236}">
                <a16:creationId xmlns:a16="http://schemas.microsoft.com/office/drawing/2014/main" id="{68558B13-5650-4C37-9885-48B10B179B50}"/>
              </a:ext>
            </a:extLst>
          </p:cNvPr>
          <p:cNvCxnSpPr>
            <a:cxnSpLocks/>
          </p:cNvCxnSpPr>
          <p:nvPr/>
        </p:nvCxnSpPr>
        <p:spPr>
          <a:xfrm>
            <a:off x="3561594" y="5049507"/>
            <a:ext cx="306360" cy="24797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 descr="Panhans 116 Horizontal Slot Mortise &amp; Drilling Machine - Calderbrook">
            <a:extLst>
              <a:ext uri="{FF2B5EF4-FFF2-40B4-BE49-F238E27FC236}">
                <a16:creationId xmlns:a16="http://schemas.microsoft.com/office/drawing/2014/main" id="{9D9311C8-F4F5-4A38-8CA4-821016D76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243" y="5489268"/>
            <a:ext cx="1809593" cy="16563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whiteboard, photo, large&#10;&#10;Description automatically generated">
            <a:extLst>
              <a:ext uri="{FF2B5EF4-FFF2-40B4-BE49-F238E27FC236}">
                <a16:creationId xmlns:a16="http://schemas.microsoft.com/office/drawing/2014/main" id="{73492E10-4CC9-4A80-8BCB-091539D29FD1}"/>
              </a:ext>
            </a:extLst>
          </p:cNvPr>
          <p:cNvPicPr>
            <a:picLocks noChangeAspect="1"/>
          </p:cNvPicPr>
          <p:nvPr/>
        </p:nvPicPr>
        <p:blipFill rotWithShape="1">
          <a:blip r:embed="rId5">
            <a:extLst>
              <a:ext uri="{28A0092B-C50C-407E-A947-70E740481C1C}">
                <a14:useLocalDpi xmlns:a14="http://schemas.microsoft.com/office/drawing/2010/main" val="0"/>
              </a:ext>
            </a:extLst>
          </a:blip>
          <a:srcRect l="20922" t="33601" r="28077" b="27692"/>
          <a:stretch/>
        </p:blipFill>
        <p:spPr>
          <a:xfrm>
            <a:off x="1787035" y="7423049"/>
            <a:ext cx="2725982" cy="1551625"/>
          </a:xfrm>
          <a:prstGeom prst="rect">
            <a:avLst/>
          </a:prstGeom>
          <a:ln w="12700">
            <a:solidFill>
              <a:srgbClr val="D0CCCB"/>
            </a:solidFill>
          </a:ln>
        </p:spPr>
      </p:pic>
    </p:spTree>
    <p:extLst>
      <p:ext uri="{BB962C8B-B14F-4D97-AF65-F5344CB8AC3E}">
        <p14:creationId xmlns:p14="http://schemas.microsoft.com/office/powerpoint/2010/main" val="1657642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14CD071-44FA-4663-9B47-1D517B4A9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9718" y="5461055"/>
            <a:ext cx="5718639" cy="3448399"/>
          </a:xfrm>
          <a:prstGeom prst="rect">
            <a:avLst/>
          </a:prstGeom>
        </p:spPr>
      </p:pic>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571679"/>
          </a:xfrm>
        </p:spPr>
        <p:txBody>
          <a:bodyPr numCol="2">
            <a:normAutofit lnSpcReduction="10000"/>
          </a:bodyPr>
          <a:lstStyle/>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the climate emergency?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What is climate emergency?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In declaring a climate emergency, a government admits that global warming exists and that the measures taken up to this point are not enough to limit the changes brought by it.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Identify the needs of the end user:</a:t>
            </a:r>
            <a:br>
              <a:rPr lang="en-GB" sz="1200" b="1"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The users (or audience) could be potentially anyone. So I ask the question </a:t>
            </a:r>
            <a:r>
              <a:rPr lang="en-GB" sz="1200" dirty="0">
                <a:solidFill>
                  <a:srgbClr val="00B050"/>
                </a:solidFill>
                <a:latin typeface="Arial" panose="020B0604020202020204" pitchFamily="34" charset="0"/>
                <a:cs typeface="Arial" panose="020B0604020202020204" pitchFamily="34" charset="0"/>
              </a:rPr>
              <a:t>“who should the product target?” </a:t>
            </a:r>
            <a:r>
              <a:rPr lang="en-GB" sz="1200" dirty="0">
                <a:latin typeface="Arial" panose="020B0604020202020204" pitchFamily="34" charset="0"/>
                <a:cs typeface="Arial" panose="020B0604020202020204" pitchFamily="34" charset="0"/>
              </a:rPr>
              <a:t>To answer this there is a need to divide the users into user groups and research each of them. Prior to research, I have divided the user groups arbitrarily as shown:</a:t>
            </a:r>
          </a:p>
          <a:p>
            <a:pPr>
              <a:spcBef>
                <a:spcPts val="0"/>
              </a:spcBef>
              <a:spcAft>
                <a:spcPts val="0"/>
              </a:spcAft>
            </a:pPr>
            <a:r>
              <a:rPr lang="en-GB" sz="1200" dirty="0">
                <a:latin typeface="Arial" panose="020B0604020202020204" pitchFamily="34" charset="0"/>
                <a:cs typeface="Arial" panose="020B0604020202020204" pitchFamily="34" charset="0"/>
              </a:rPr>
              <a:t>0-6</a:t>
            </a:r>
          </a:p>
          <a:p>
            <a:pPr>
              <a:spcBef>
                <a:spcPts val="0"/>
              </a:spcBef>
              <a:spcAft>
                <a:spcPts val="0"/>
              </a:spcAft>
            </a:pPr>
            <a:r>
              <a:rPr lang="en-GB" sz="1200" dirty="0">
                <a:latin typeface="Arial" panose="020B0604020202020204" pitchFamily="34" charset="0"/>
                <a:cs typeface="Arial" panose="020B0604020202020204" pitchFamily="34" charset="0"/>
              </a:rPr>
              <a:t>7-11</a:t>
            </a:r>
          </a:p>
          <a:p>
            <a:pPr>
              <a:spcBef>
                <a:spcPts val="0"/>
              </a:spcBef>
              <a:spcAft>
                <a:spcPts val="0"/>
              </a:spcAft>
            </a:pPr>
            <a:r>
              <a:rPr lang="en-GB" sz="1200" dirty="0">
                <a:latin typeface="Arial" panose="020B0604020202020204" pitchFamily="34" charset="0"/>
                <a:cs typeface="Arial" panose="020B0604020202020204" pitchFamily="34" charset="0"/>
              </a:rPr>
              <a:t>12-18</a:t>
            </a:r>
          </a:p>
          <a:p>
            <a:pPr>
              <a:spcBef>
                <a:spcPts val="0"/>
              </a:spcBef>
              <a:spcAft>
                <a:spcPts val="0"/>
              </a:spcAft>
            </a:pPr>
            <a:r>
              <a:rPr lang="en-GB" sz="1200" dirty="0">
                <a:latin typeface="Arial" panose="020B0604020202020204" pitchFamily="34" charset="0"/>
                <a:cs typeface="Arial" panose="020B0604020202020204" pitchFamily="34" charset="0"/>
              </a:rPr>
              <a:t>19-24</a:t>
            </a:r>
          </a:p>
          <a:p>
            <a:pPr>
              <a:spcBef>
                <a:spcPts val="0"/>
              </a:spcBef>
              <a:spcAft>
                <a:spcPts val="0"/>
              </a:spcAft>
            </a:pPr>
            <a:r>
              <a:rPr lang="en-GB" sz="1200" dirty="0">
                <a:latin typeface="Arial" panose="020B0604020202020204" pitchFamily="34" charset="0"/>
                <a:cs typeface="Arial" panose="020B0604020202020204" pitchFamily="34" charset="0"/>
              </a:rPr>
              <a:t>25-54</a:t>
            </a:r>
          </a:p>
          <a:p>
            <a:pPr>
              <a:spcBef>
                <a:spcPts val="0"/>
              </a:spcBef>
              <a:spcAft>
                <a:spcPts val="0"/>
              </a:spcAft>
            </a:pPr>
            <a:r>
              <a:rPr lang="en-GB" sz="1200" dirty="0">
                <a:latin typeface="Arial" panose="020B0604020202020204" pitchFamily="34" charset="0"/>
                <a:cs typeface="Arial" panose="020B0604020202020204" pitchFamily="34" charset="0"/>
              </a:rPr>
              <a:t>55+</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not considered gender as to be a significant aspect. (even though there were studies about women making more sustainable decisions, I could not find any evidence that supported how gender could affect the awareness of the climate emergency.) Therefore, my product would be </a:t>
            </a:r>
            <a:r>
              <a:rPr lang="en-GB" sz="1200" dirty="0">
                <a:solidFill>
                  <a:srgbClr val="00B050"/>
                </a:solidFill>
                <a:latin typeface="Arial" panose="020B0604020202020204" pitchFamily="34" charset="0"/>
                <a:cs typeface="Arial" panose="020B0604020202020204" pitchFamily="34" charset="0"/>
              </a:rPr>
              <a:t>gender neutral</a:t>
            </a:r>
            <a:r>
              <a:rPr lang="en-GB" sz="1200" dirty="0">
                <a:latin typeface="Arial" panose="020B0604020202020204" pitchFamily="34" charset="0"/>
                <a:cs typeface="Arial" panose="020B0604020202020204" pitchFamily="34" charset="0"/>
              </a:rPr>
              <a: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After research I removed some from the list or merged several into one.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Stanford Childrens, </a:t>
            </a:r>
            <a:r>
              <a:rPr lang="en-GB" sz="1200" dirty="0">
                <a:solidFill>
                  <a:srgbClr val="00B050"/>
                </a:solidFill>
                <a:latin typeface="Arial" panose="020B0604020202020204" pitchFamily="34" charset="0"/>
                <a:cs typeface="Arial" panose="020B0604020202020204" pitchFamily="34" charset="0"/>
              </a:rPr>
              <a:t>children at the age of 12 start to think deeply, develop their own view of the world, question authorities and society’s standards and have increased thoughts about global concepts</a:t>
            </a:r>
            <a:r>
              <a:rPr lang="en-GB" sz="1200" dirty="0">
                <a:latin typeface="Arial" panose="020B0604020202020204" pitchFamily="34" charset="0"/>
                <a:cs typeface="Arial" panose="020B0604020202020204" pitchFamily="34" charset="0"/>
              </a:rPr>
              <a:t>. This would be important as the awareness of age 0-6 are too young for “global” scale. For 7-11-year olds, Campaign Against Climate Change suggests they should be aware of climate awareness followed by a survey results: “</a:t>
            </a:r>
            <a:r>
              <a:rPr lang="en-GB" sz="1200" dirty="0">
                <a:solidFill>
                  <a:srgbClr val="00B050"/>
                </a:solidFill>
                <a:latin typeface="Arial" panose="020B0604020202020204" pitchFamily="34" charset="0"/>
                <a:cs typeface="Arial" panose="020B0604020202020204" pitchFamily="34" charset="0"/>
              </a:rPr>
              <a:t>68% are interested in learning more about the environment</a:t>
            </a:r>
            <a:r>
              <a:rPr lang="en-GB" sz="1200" dirty="0">
                <a:solidFill>
                  <a:srgbClr val="000000"/>
                </a:solidFill>
                <a:latin typeface="Arial" panose="020B0604020202020204" pitchFamily="34" charset="0"/>
                <a:cs typeface="Arial" panose="020B0604020202020204" pitchFamily="34" charset="0"/>
              </a:rPr>
              <a:t>” and “</a:t>
            </a:r>
            <a:r>
              <a:rPr lang="en-GB" sz="1200" dirty="0">
                <a:solidFill>
                  <a:srgbClr val="00B050"/>
                </a:solidFill>
                <a:latin typeface="Arial" panose="020B0604020202020204" pitchFamily="34" charset="0"/>
                <a:cs typeface="Arial" panose="020B0604020202020204" pitchFamily="34" charset="0"/>
              </a:rPr>
              <a:t>4% of students feel that they know a lot about climate change</a:t>
            </a:r>
            <a:r>
              <a:rPr lang="en-GB" sz="1200" dirty="0">
                <a:solidFill>
                  <a:srgbClr val="000000"/>
                </a:solidFill>
                <a:latin typeface="Arial" panose="020B0604020202020204" pitchFamily="34" charset="0"/>
                <a:cs typeface="Arial" panose="020B0604020202020204" pitchFamily="34" charset="0"/>
              </a:rPr>
              <a:t>”. Therefore, I excluded the age of 0-6 and merged 7-18 as a ‘students’ user group.</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As shown in the graph (Source A) from </a:t>
            </a:r>
            <a:r>
              <a:rPr lang="en-GB" sz="1200" dirty="0" err="1">
                <a:solidFill>
                  <a:srgbClr val="000000"/>
                </a:solidFill>
                <a:latin typeface="Arial" panose="020B0604020202020204" pitchFamily="34" charset="0"/>
                <a:cs typeface="Arial" panose="020B0604020202020204" pitchFamily="34" charset="0"/>
              </a:rPr>
              <a:t>Statistica</a:t>
            </a:r>
            <a:r>
              <a:rPr lang="en-GB" sz="1200" dirty="0">
                <a:solidFill>
                  <a:srgbClr val="000000"/>
                </a:solidFill>
                <a:latin typeface="Arial" panose="020B0604020202020204" pitchFamily="34" charset="0"/>
                <a:cs typeface="Arial" panose="020B0604020202020204" pitchFamily="34" charset="0"/>
              </a:rPr>
              <a:t>, from the age of 18-34 people are aware of global warming(based on the assumption that the awareness of global warming would be similar to the awareness of climate emergency) compared to the other age groups. However, the age groups of 55 years and older had a significant lack of awareness in terms of how it would be a threat in your lifetime despite the fact that climate emergency has already been declared all around the globe and is a serious issue. Ages of 18-34 would be removed from the list as I find their level of knowledge fine at the moment.</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I now have a shortlist of the target user groups:</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Students (mostly age 12)</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Adults 35+ (focusing on age 55)</a:t>
            </a: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Since I am more closer to students, and as I am a student beforehand, I decided that it would be much easier to draw outcomes from the former than the latter.</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 conclusion, I have chosen to make a product that will </a:t>
            </a:r>
            <a:r>
              <a:rPr lang="en-GB" sz="1200" dirty="0">
                <a:solidFill>
                  <a:srgbClr val="00B050"/>
                </a:solidFill>
                <a:latin typeface="Arial" panose="020B0604020202020204" pitchFamily="34" charset="0"/>
                <a:cs typeface="Arial" panose="020B0604020202020204" pitchFamily="34" charset="0"/>
              </a:rPr>
              <a:t>increase awareness of climate emergency to students, especially 12-year olds.</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To effectively establish the problem, there is a need to obtain more information about the demographics. The information I would need is:</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228600" indent="-228600">
              <a:spcBef>
                <a:spcPts val="0"/>
              </a:spcBef>
              <a:spcAft>
                <a:spcPts val="0"/>
              </a:spcAft>
              <a:buFont typeface="Arial" pitchFamily="34" charset="0"/>
              <a:buAutoNum type="arabicPeriod"/>
            </a:pPr>
            <a:r>
              <a:rPr lang="en-GB" sz="1200" dirty="0">
                <a:solidFill>
                  <a:srgbClr val="00B050"/>
                </a:solidFill>
                <a:latin typeface="Arial" panose="020B0604020202020204" pitchFamily="34" charset="0"/>
                <a:cs typeface="Arial" panose="020B0604020202020204" pitchFamily="34" charset="0"/>
              </a:rPr>
              <a:t>How many students have heard of climate emergency?</a:t>
            </a:r>
          </a:p>
          <a:p>
            <a:pPr marL="228600" indent="-228600">
              <a:spcBef>
                <a:spcPts val="0"/>
              </a:spcBef>
              <a:spcAft>
                <a:spcPts val="0"/>
              </a:spcAft>
              <a:buFont typeface="Arial" pitchFamily="34" charset="0"/>
              <a:buAutoNum type="arabicPeriod"/>
            </a:pPr>
            <a:r>
              <a:rPr lang="en-GB" sz="1200" dirty="0">
                <a:solidFill>
                  <a:srgbClr val="00B050"/>
                </a:solidFill>
                <a:latin typeface="Arial" panose="020B0604020202020204" pitchFamily="34" charset="0"/>
                <a:cs typeface="Arial" panose="020B0604020202020204" pitchFamily="34" charset="0"/>
              </a:rPr>
              <a:t>How did they hear about climate emergency?</a:t>
            </a:r>
          </a:p>
          <a:p>
            <a:pPr marL="228600" indent="-228600">
              <a:spcBef>
                <a:spcPts val="0"/>
              </a:spcBef>
              <a:spcAft>
                <a:spcPts val="0"/>
              </a:spcAft>
              <a:buFont typeface="Arial" pitchFamily="34" charset="0"/>
              <a:buAutoNum type="arabicPeriod"/>
            </a:pPr>
            <a:r>
              <a:rPr lang="en-GB" sz="1200" dirty="0">
                <a:solidFill>
                  <a:srgbClr val="00B050"/>
                </a:solidFill>
                <a:latin typeface="Arial" panose="020B0604020202020204" pitchFamily="34" charset="0"/>
                <a:cs typeface="Arial" panose="020B0604020202020204" pitchFamily="34" charset="0"/>
              </a:rPr>
              <a:t>What is their depth of knowledge about climate emergency?</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Has anyone every looked up climate emergency on their own?</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How serious do they think about climate emergency?</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Do they have any interest in environment and nature?</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What are their current interests?</a:t>
            </a:r>
          </a:p>
          <a:p>
            <a:pPr marL="228600" indent="-228600">
              <a:spcBef>
                <a:spcPts val="0"/>
              </a:spcBef>
              <a:spcAft>
                <a:spcPts val="0"/>
              </a:spcAft>
              <a:buAutoNum type="arabicPeriod"/>
            </a:pPr>
            <a:r>
              <a:rPr lang="en-GB" sz="1200" dirty="0">
                <a:solidFill>
                  <a:srgbClr val="00B050"/>
                </a:solidFill>
                <a:latin typeface="Arial" panose="020B0604020202020204" pitchFamily="34" charset="0"/>
                <a:cs typeface="Arial" panose="020B0604020202020204" pitchFamily="34" charset="0"/>
              </a:rPr>
              <a:t>Have they put anything into action?</a:t>
            </a:r>
          </a:p>
          <a:p>
            <a:pPr marL="0" indent="0" algn="ctr">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A&gt;</a:t>
            </a:r>
          </a:p>
        </p:txBody>
      </p:sp>
      <p:sp>
        <p:nvSpPr>
          <p:cNvPr id="5" name="Rectangle: Rounded Corners 4">
            <a:extLst>
              <a:ext uri="{FF2B5EF4-FFF2-40B4-BE49-F238E27FC236}">
                <a16:creationId xmlns:a16="http://schemas.microsoft.com/office/drawing/2014/main" id="{1A3D63F4-BE0A-4ADE-972B-8D862C6474FE}"/>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be researching the possible users and select the end user that I will specifically target. Also, I will identify the needs of the end user.</a:t>
            </a:r>
          </a:p>
        </p:txBody>
      </p:sp>
    </p:spTree>
    <p:extLst>
      <p:ext uri="{BB962C8B-B14F-4D97-AF65-F5344CB8AC3E}">
        <p14:creationId xmlns:p14="http://schemas.microsoft.com/office/powerpoint/2010/main" val="180844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63B53B-6D8D-42B6-AE64-5E9925976005}"/>
              </a:ext>
            </a:extLst>
          </p:cNvPr>
          <p:cNvSpPr/>
          <p:nvPr/>
        </p:nvSpPr>
        <p:spPr>
          <a:xfrm>
            <a:off x="11781322" y="6856572"/>
            <a:ext cx="1020278" cy="2733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3">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What I should get from this investigation:</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The problem with the current situation</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The context of the situation</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User behaviours that I should consider</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What the product should include</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With this in mind I have interpreted the results from an online survey using Google Forms.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Survey Results: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Some questions were asked to scale between 1 to 10. For better data reading I have converted them into a ‘1 to 5 scale’ by merging the adjacent values together. Short-answer questions were grouped together in terms of similar answers. Minor activities were classified as “others”.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How many students have heard of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B&gt;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How did they hear about climate emergency?</a:t>
            </a: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&lt;Source C&gt;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3. What is their depth of knowledge about climate emergency?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D&gt;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Has anyone every looked up climate emergency on their own?</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E&gt;	</a:t>
            </a:r>
          </a:p>
          <a:p>
            <a:pPr marL="0" indent="0" algn="ctr">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5. How serious do they think about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F&gt;</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6. Do they have any interest in environment and nature?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G&gt;	</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7. What are their current interests?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H&gt;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8. Have they put anything into action?</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I&gt;</a:t>
            </a:r>
          </a:p>
        </p:txBody>
      </p:sp>
      <p:graphicFrame>
        <p:nvGraphicFramePr>
          <p:cNvPr id="8" name="Chart 7">
            <a:extLst>
              <a:ext uri="{FF2B5EF4-FFF2-40B4-BE49-F238E27FC236}">
                <a16:creationId xmlns:a16="http://schemas.microsoft.com/office/drawing/2014/main" id="{F8B41332-A95C-4F7C-95C9-CBD87BAAFFFE}"/>
              </a:ext>
            </a:extLst>
          </p:cNvPr>
          <p:cNvGraphicFramePr/>
          <p:nvPr>
            <p:extLst>
              <p:ext uri="{D42A27DB-BD31-4B8C-83A1-F6EECF244321}">
                <p14:modId xmlns:p14="http://schemas.microsoft.com/office/powerpoint/2010/main" val="2079961095"/>
              </p:ext>
            </p:extLst>
          </p:nvPr>
        </p:nvGraphicFramePr>
        <p:xfrm>
          <a:off x="4136965" y="2209893"/>
          <a:ext cx="3415302" cy="198867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18" name="Rectangle: Rounded Corners 17">
            <a:extLst>
              <a:ext uri="{FF2B5EF4-FFF2-40B4-BE49-F238E27FC236}">
                <a16:creationId xmlns:a16="http://schemas.microsoft.com/office/drawing/2014/main" id="{58CF909D-A506-4377-936F-0B00825C8DC5}"/>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goal of the investigation and the results of the online survey will be displayed.</a:t>
            </a:r>
          </a:p>
        </p:txBody>
      </p:sp>
      <p:graphicFrame>
        <p:nvGraphicFramePr>
          <p:cNvPr id="9" name="Chart 8">
            <a:extLst>
              <a:ext uri="{FF2B5EF4-FFF2-40B4-BE49-F238E27FC236}">
                <a16:creationId xmlns:a16="http://schemas.microsoft.com/office/drawing/2014/main" id="{04654617-917A-4765-97C8-CA4B02867C5E}"/>
              </a:ext>
            </a:extLst>
          </p:cNvPr>
          <p:cNvGraphicFramePr/>
          <p:nvPr>
            <p:extLst>
              <p:ext uri="{D42A27DB-BD31-4B8C-83A1-F6EECF244321}">
                <p14:modId xmlns:p14="http://schemas.microsoft.com/office/powerpoint/2010/main" val="1903057790"/>
              </p:ext>
            </p:extLst>
          </p:nvPr>
        </p:nvGraphicFramePr>
        <p:xfrm>
          <a:off x="4177883" y="7468690"/>
          <a:ext cx="3374384" cy="19833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34A18440-3203-4ADE-92F3-C5F37036677C}"/>
              </a:ext>
            </a:extLst>
          </p:cNvPr>
          <p:cNvGraphicFramePr/>
          <p:nvPr>
            <p:extLst>
              <p:ext uri="{D42A27DB-BD31-4B8C-83A1-F6EECF244321}">
                <p14:modId xmlns:p14="http://schemas.microsoft.com/office/powerpoint/2010/main" val="83953017"/>
              </p:ext>
            </p:extLst>
          </p:nvPr>
        </p:nvGraphicFramePr>
        <p:xfrm>
          <a:off x="7886284" y="4593184"/>
          <a:ext cx="3313304" cy="2014779"/>
        </p:xfrm>
        <a:graphic>
          <a:graphicData uri="http://schemas.openxmlformats.org/drawingml/2006/chart">
            <c:chart xmlns:c="http://schemas.openxmlformats.org/drawingml/2006/chart" xmlns:r="http://schemas.openxmlformats.org/officeDocument/2006/relationships" r:id="rId5"/>
          </a:graphicData>
        </a:graphic>
      </p:graphicFrame>
      <p:pic>
        <p:nvPicPr>
          <p:cNvPr id="12" name="Picture 10" descr="Forms response chart. Question title: Have you ever looked up the term climate emergency on your own?. Number of responses: 24 responses.">
            <a:extLst>
              <a:ext uri="{FF2B5EF4-FFF2-40B4-BE49-F238E27FC236}">
                <a16:creationId xmlns:a16="http://schemas.microsoft.com/office/drawing/2014/main" id="{BDD0F682-9101-4FF7-8FDE-56BC7F9976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68" t="6892" r="29305" b="10160"/>
          <a:stretch/>
        </p:blipFill>
        <p:spPr bwMode="auto">
          <a:xfrm>
            <a:off x="4125790" y="4859297"/>
            <a:ext cx="3663246" cy="18766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orms response chart. Question title: Have you heard of the term &quot;climate emergency&quot;?. Number of responses: 24 responses.">
            <a:extLst>
              <a:ext uri="{FF2B5EF4-FFF2-40B4-BE49-F238E27FC236}">
                <a16:creationId xmlns:a16="http://schemas.microsoft.com/office/drawing/2014/main" id="{30877723-F39C-412E-B734-A54FE93D7C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79" t="6542" r="29012" b="10169"/>
          <a:stretch/>
        </p:blipFill>
        <p:spPr bwMode="auto">
          <a:xfrm>
            <a:off x="502570" y="5221341"/>
            <a:ext cx="3669172" cy="18823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orms response chart. Question title: How did you acknowledge the term? (Choose all that apply). Number of responses: 24 responses.">
            <a:extLst>
              <a:ext uri="{FF2B5EF4-FFF2-40B4-BE49-F238E27FC236}">
                <a16:creationId xmlns:a16="http://schemas.microsoft.com/office/drawing/2014/main" id="{3A7DA9DC-43CC-4D40-B28C-C035F9D535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8" t="5250" r="3503" b="10613"/>
          <a:stretch/>
        </p:blipFill>
        <p:spPr bwMode="auto">
          <a:xfrm>
            <a:off x="457200" y="7649374"/>
            <a:ext cx="3627310" cy="15731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Forms response chart. Question title: Do you have interests in the environment and nature?. Number of responses: 24 responses.">
            <a:extLst>
              <a:ext uri="{FF2B5EF4-FFF2-40B4-BE49-F238E27FC236}">
                <a16:creationId xmlns:a16="http://schemas.microsoft.com/office/drawing/2014/main" id="{6A511FDA-FBEE-462B-930A-C1C2439AA15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51" t="8932" r="28830" b="10108"/>
          <a:stretch/>
        </p:blipFill>
        <p:spPr bwMode="auto">
          <a:xfrm>
            <a:off x="7789035" y="2244299"/>
            <a:ext cx="3835698" cy="1912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a:extLst>
              <a:ext uri="{FF2B5EF4-FFF2-40B4-BE49-F238E27FC236}">
                <a16:creationId xmlns:a16="http://schemas.microsoft.com/office/drawing/2014/main" id="{F087B890-249C-4265-9BA9-FA63B752626C}"/>
              </a:ext>
            </a:extLst>
          </p:cNvPr>
          <p:cNvGraphicFramePr/>
          <p:nvPr>
            <p:extLst>
              <p:ext uri="{D42A27DB-BD31-4B8C-83A1-F6EECF244321}">
                <p14:modId xmlns:p14="http://schemas.microsoft.com/office/powerpoint/2010/main" val="413394217"/>
              </p:ext>
            </p:extLst>
          </p:nvPr>
        </p:nvGraphicFramePr>
        <p:xfrm>
          <a:off x="7448336" y="6944723"/>
          <a:ext cx="5146098" cy="2486196"/>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965530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2">
            <a:no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Since source A did not contain survey results from the age group of 12 year olds, I have done a survey to compare the awareness between the first five questions asked. I considered the last two questions not useful for comparison as they did not have a big difference between each year group.</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J&gt;</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B, half of the responses say they have heard of the term “climate emergency”. However, it is important to note that the other </a:t>
            </a:r>
            <a:r>
              <a:rPr lang="en-GB" sz="1200" dirty="0">
                <a:solidFill>
                  <a:srgbClr val="00B050"/>
                </a:solidFill>
                <a:latin typeface="Arial" panose="020B0604020202020204" pitchFamily="34" charset="0"/>
                <a:cs typeface="Arial" panose="020B0604020202020204" pitchFamily="34" charset="0"/>
              </a:rPr>
              <a:t>half is unsure or has not heard of the climate emergency.</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C shows that the most common way of acknowledging climate emergency was via the </a:t>
            </a:r>
            <a:r>
              <a:rPr lang="en-GB" sz="1200" dirty="0">
                <a:solidFill>
                  <a:srgbClr val="00B050"/>
                </a:solidFill>
                <a:latin typeface="Arial" panose="020B0604020202020204" pitchFamily="34" charset="0"/>
                <a:cs typeface="Arial" panose="020B0604020202020204" pitchFamily="34" charset="0"/>
              </a:rPr>
              <a:t>Internet. More online research says that phone ownership in this age has reached 97%.</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As shown in source D, 1 and 4 scored the highest. Regarding that half is unsure or has not heard of the climate emergency, the “1” was an expected result. However, the “4” indicates that even those who knew about climate emergency did not know fully. </a:t>
            </a:r>
            <a:r>
              <a:rPr lang="en-GB" sz="1200" dirty="0">
                <a:solidFill>
                  <a:srgbClr val="00B050"/>
                </a:solidFill>
                <a:latin typeface="Arial" panose="020B0604020202020204" pitchFamily="34" charset="0"/>
                <a:cs typeface="Arial" panose="020B0604020202020204" pitchFamily="34" charset="0"/>
              </a:rPr>
              <a:t>Therefore, the product should include depth in knowledge.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B and E suggests that even though people have heard of the term climate emergency, they do not look it up themselves. Therefore, </a:t>
            </a:r>
            <a:r>
              <a:rPr lang="en-GB" sz="1200" dirty="0">
                <a:solidFill>
                  <a:srgbClr val="00B050"/>
                </a:solidFill>
                <a:latin typeface="Arial" panose="020B0604020202020204" pitchFamily="34" charset="0"/>
                <a:cs typeface="Arial" panose="020B0604020202020204" pitchFamily="34" charset="0"/>
              </a:rPr>
              <a:t>it is crucial to have a product that draws the users’ attention to be actively engaged.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F shows that for about 54% think climate emergency is a serious issue. On the other hand, 46%, which is a lot, do not think so. </a:t>
            </a:r>
            <a:r>
              <a:rPr lang="en-GB" sz="1200" dirty="0">
                <a:solidFill>
                  <a:srgbClr val="00B050"/>
                </a:solidFill>
                <a:latin typeface="Arial" panose="020B0604020202020204" pitchFamily="34" charset="0"/>
                <a:cs typeface="Arial" panose="020B0604020202020204" pitchFamily="34" charset="0"/>
              </a:rPr>
              <a:t>This means, the product should be able to convey the urgency of the situation.</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H provides a guideline on how I could get my end user’s attention. </a:t>
            </a:r>
            <a:r>
              <a:rPr lang="en-GB" sz="1200" dirty="0">
                <a:solidFill>
                  <a:srgbClr val="00B050"/>
                </a:solidFill>
                <a:latin typeface="Arial" panose="020B0604020202020204" pitchFamily="34" charset="0"/>
                <a:cs typeface="Arial" panose="020B0604020202020204" pitchFamily="34" charset="0"/>
              </a:rPr>
              <a:t>As shown, games, school subjects, art, and physical activities are some of their common interests. Other interests include, cooking, reading and listening to music.</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G and I, it is safe to say that the majority of 12 year-olds have interests in the environment and take action. Some of their eco-friendly actions besides reduce, reuse, and recycle include turning the light off during the day and using sunlight through the window and using a search engine called “Ecosia” that helps plant trees. </a:t>
            </a:r>
            <a:r>
              <a:rPr lang="en-GB" sz="1200" dirty="0">
                <a:solidFill>
                  <a:srgbClr val="00B050"/>
                </a:solidFill>
                <a:latin typeface="Arial" panose="020B0604020202020204" pitchFamily="34" charset="0"/>
                <a:cs typeface="Arial" panose="020B0604020202020204" pitchFamily="34" charset="0"/>
              </a:rPr>
              <a:t>These sources mean that they have high potential for putting what they learned into practice. Which means it is crucial to inform them about how they could contribute in the climate emergency situation.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Some ways they can contribute based on my secondary research are:</a:t>
            </a:r>
          </a:p>
          <a:p>
            <a:pPr>
              <a:spcBef>
                <a:spcPts val="0"/>
              </a:spcBef>
              <a:spcAft>
                <a:spcPts val="0"/>
              </a:spcAft>
            </a:pPr>
            <a:r>
              <a:rPr lang="en-GB" sz="1200" dirty="0">
                <a:latin typeface="Arial" panose="020B0604020202020204" pitchFamily="34" charset="0"/>
                <a:cs typeface="Arial" panose="020B0604020202020204" pitchFamily="34" charset="0"/>
              </a:rPr>
              <a:t>Traveling responsibly</a:t>
            </a:r>
          </a:p>
          <a:p>
            <a:pPr>
              <a:spcBef>
                <a:spcPts val="0"/>
              </a:spcBef>
              <a:spcAft>
                <a:spcPts val="0"/>
              </a:spcAft>
            </a:pPr>
            <a:r>
              <a:rPr lang="en-GB" sz="1200" dirty="0">
                <a:latin typeface="Arial" panose="020B0604020202020204" pitchFamily="34" charset="0"/>
                <a:cs typeface="Arial" panose="020B0604020202020204" pitchFamily="34" charset="0"/>
              </a:rPr>
              <a:t>Eating sustainably</a:t>
            </a:r>
          </a:p>
          <a:p>
            <a:pPr>
              <a:spcBef>
                <a:spcPts val="0"/>
              </a:spcBef>
              <a:spcAft>
                <a:spcPts val="0"/>
              </a:spcAft>
            </a:pPr>
            <a:r>
              <a:rPr lang="en-GB" sz="1200" dirty="0">
                <a:latin typeface="Arial" panose="020B0604020202020204" pitchFamily="34" charset="0"/>
                <a:cs typeface="Arial" panose="020B0604020202020204" pitchFamily="34" charset="0"/>
              </a:rPr>
              <a:t>Shopping differently</a:t>
            </a:r>
          </a:p>
          <a:p>
            <a:pPr>
              <a:spcBef>
                <a:spcPts val="0"/>
              </a:spcBef>
              <a:spcAft>
                <a:spcPts val="0"/>
              </a:spcAft>
            </a:pPr>
            <a:r>
              <a:rPr lang="en-GB" sz="1200" dirty="0">
                <a:latin typeface="Arial" panose="020B0604020202020204" pitchFamily="34" charset="0"/>
                <a:cs typeface="Arial" panose="020B0604020202020204" pitchFamily="34" charset="0"/>
              </a:rPr>
              <a:t>Saving energy in homes</a:t>
            </a:r>
          </a:p>
          <a:p>
            <a:pPr>
              <a:spcBef>
                <a:spcPts val="0"/>
              </a:spcBef>
              <a:spcAft>
                <a:spcPts val="0"/>
              </a:spcAft>
            </a:pPr>
            <a:r>
              <a:rPr lang="en-GB" sz="1200" dirty="0">
                <a:latin typeface="Arial" panose="020B0604020202020204" pitchFamily="34" charset="0"/>
                <a:cs typeface="Arial" panose="020B0604020202020204" pitchFamily="34" charset="0"/>
              </a:rPr>
              <a:t>Supporting organizations dedicated to climate emergency</a:t>
            </a:r>
          </a:p>
          <a:p>
            <a:pPr>
              <a:spcBef>
                <a:spcPts val="0"/>
              </a:spcBef>
              <a:spcAft>
                <a:spcPts val="0"/>
              </a:spcAft>
            </a:pPr>
            <a:r>
              <a:rPr lang="en-GB" sz="1200" dirty="0">
                <a:latin typeface="Arial" panose="020B0604020202020204" pitchFamily="34" charset="0"/>
                <a:cs typeface="Arial" panose="020B0604020202020204" pitchFamily="34" charset="0"/>
              </a:rPr>
              <a:t>Minimizing waste</a:t>
            </a:r>
          </a:p>
          <a:p>
            <a:pPr>
              <a:spcBef>
                <a:spcPts val="0"/>
              </a:spcBef>
              <a:spcAft>
                <a:spcPts val="0"/>
              </a:spcAft>
            </a:pPr>
            <a:r>
              <a:rPr lang="en-GB" sz="1200" dirty="0">
                <a:latin typeface="Arial" panose="020B0604020202020204" pitchFamily="34" charset="0"/>
                <a:cs typeface="Arial" panose="020B0604020202020204" pitchFamily="34" charset="0"/>
              </a:rPr>
              <a:t>Recycling</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What it mean by traveling responsibly is for example, to travel short distances by walking or riding a bike instead of car. Also, what it means by eating sustainably is to eat locally and seasonally while reducing meat consumption. Shopping differently refers to shopping products that are sustainable. (FSC etc)</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 source J, there are two points that are not consistent. The first has a gradual diminishing pattern. The second and fourth is around a similar level with no big differences, However, the third graph is inconsistent with a high value. But as thinking “global warming is underestimated in the news” is a good thing, I would not touch on that point. The other inconsistent graph is the fifth. This graph shows significant value difference. </a:t>
            </a:r>
            <a:r>
              <a:rPr lang="en-GB" sz="1200" dirty="0">
                <a:solidFill>
                  <a:srgbClr val="00B050"/>
                </a:solidFill>
                <a:latin typeface="Arial" panose="020B0604020202020204" pitchFamily="34" charset="0"/>
                <a:cs typeface="Arial" panose="020B0604020202020204" pitchFamily="34" charset="0"/>
              </a:rPr>
              <a:t>Not even half are worried about global warming. </a:t>
            </a:r>
            <a:r>
              <a:rPr lang="en-GB" sz="1200" dirty="0">
                <a:latin typeface="Arial" panose="020B0604020202020204" pitchFamily="34" charset="0"/>
                <a:cs typeface="Arial" panose="020B0604020202020204" pitchFamily="34" charset="0"/>
              </a:rPr>
              <a:t>Like the interpretation of source F,</a:t>
            </a:r>
            <a:r>
              <a:rPr lang="en-GB" sz="1200" dirty="0">
                <a:solidFill>
                  <a:srgbClr val="00B050"/>
                </a:solidFill>
                <a:latin typeface="Arial" panose="020B0604020202020204" pitchFamily="34" charset="0"/>
                <a:cs typeface="Arial" panose="020B0604020202020204" pitchFamily="34" charset="0"/>
              </a:rPr>
              <a:t> it is important to convey urgency.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my secondary research, tactics to give a sense of urgency are:</a:t>
            </a:r>
          </a:p>
          <a:p>
            <a:pPr>
              <a:spcBef>
                <a:spcPts val="0"/>
              </a:spcBef>
              <a:spcAft>
                <a:spcPts val="0"/>
              </a:spcAft>
            </a:pPr>
            <a:r>
              <a:rPr lang="en-GB" sz="1200" dirty="0">
                <a:latin typeface="Arial" panose="020B0604020202020204" pitchFamily="34" charset="0"/>
                <a:cs typeface="Arial" panose="020B0604020202020204" pitchFamily="34" charset="0"/>
              </a:rPr>
              <a:t>Scarcity</a:t>
            </a:r>
          </a:p>
          <a:p>
            <a:pPr>
              <a:spcBef>
                <a:spcPts val="0"/>
              </a:spcBef>
              <a:spcAft>
                <a:spcPts val="0"/>
              </a:spcAft>
            </a:pPr>
            <a:r>
              <a:rPr lang="en-GB" sz="1200" dirty="0">
                <a:latin typeface="Arial" panose="020B0604020202020204" pitchFamily="34" charset="0"/>
                <a:cs typeface="Arial" panose="020B0604020202020204" pitchFamily="34" charset="0"/>
              </a:rPr>
              <a:t>Countdown	</a:t>
            </a:r>
          </a:p>
          <a:p>
            <a:pPr>
              <a:spcBef>
                <a:spcPts val="0"/>
              </a:spcBef>
              <a:spcAft>
                <a:spcPts val="0"/>
              </a:spcAft>
            </a:pPr>
            <a:r>
              <a:rPr lang="en-GB" sz="1200" dirty="0">
                <a:latin typeface="Arial" panose="020B0604020202020204" pitchFamily="34" charset="0"/>
                <a:cs typeface="Arial" panose="020B0604020202020204" pitchFamily="34" charset="0"/>
              </a:rPr>
              <a:t>Loss of aversion</a:t>
            </a:r>
          </a:p>
          <a:p>
            <a:pPr>
              <a:spcBef>
                <a:spcPts val="0"/>
              </a:spcBef>
              <a:spcAft>
                <a:spcPts val="0"/>
              </a:spcAft>
            </a:pPr>
            <a:r>
              <a:rPr lang="en-GB" sz="1200" dirty="0">
                <a:latin typeface="Arial" panose="020B0604020202020204" pitchFamily="34" charset="0"/>
                <a:cs typeface="Arial" panose="020B0604020202020204" pitchFamily="34" charset="0"/>
              </a:rPr>
              <a:t>Time-related wording</a:t>
            </a:r>
          </a:p>
          <a:p>
            <a:pPr>
              <a:spcBef>
                <a:spcPts val="0"/>
              </a:spcBef>
              <a:spcAft>
                <a:spcPts val="0"/>
              </a:spcAft>
            </a:pPr>
            <a:r>
              <a:rPr lang="en-GB" sz="1200" dirty="0">
                <a:latin typeface="Arial" panose="020B0604020202020204" pitchFamily="34" charset="0"/>
                <a:cs typeface="Arial" panose="020B0604020202020204" pitchFamily="34" charset="0"/>
              </a:rPr>
              <a:t> Appeal to the responsiveness instinct</a:t>
            </a:r>
          </a:p>
          <a:p>
            <a:pPr>
              <a:spcBef>
                <a:spcPts val="0"/>
              </a:spcBef>
              <a:spcAft>
                <a:spcPts val="0"/>
              </a:spcAft>
            </a:pPr>
            <a:r>
              <a:rPr lang="en-GB" sz="1200" dirty="0">
                <a:latin typeface="Arial" panose="020B0604020202020204" pitchFamily="34" charset="0"/>
                <a:cs typeface="Arial" panose="020B0604020202020204" pitchFamily="34" charset="0"/>
              </a:rPr>
              <a:t>Use of numbers</a:t>
            </a:r>
          </a:p>
          <a:p>
            <a:pPr>
              <a:spcBef>
                <a:spcPts val="0"/>
              </a:spcBef>
              <a:spcAft>
                <a:spcPts val="0"/>
              </a:spcAft>
            </a:pPr>
            <a:r>
              <a:rPr lang="en-GB" sz="1200" dirty="0">
                <a:latin typeface="Arial" panose="020B0604020202020204" pitchFamily="34" charset="0"/>
                <a:cs typeface="Arial" panose="020B0604020202020204" pitchFamily="34" charset="0"/>
              </a:rPr>
              <a:t>HubSpot supports the idea that using warm colours – red, yellow, and orange – are linked to action</a:t>
            </a:r>
          </a:p>
        </p:txBody>
      </p:sp>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4" name="Rectangle: Rounded Corners 3">
            <a:extLst>
              <a:ext uri="{FF2B5EF4-FFF2-40B4-BE49-F238E27FC236}">
                <a16:creationId xmlns:a16="http://schemas.microsoft.com/office/drawing/2014/main" id="{AC591F2D-FA5E-4014-AF99-B3213B44D76D}"/>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will identify a design problem and a need for a product that could solve the problem.</a:t>
            </a:r>
          </a:p>
        </p:txBody>
      </p:sp>
      <p:graphicFrame>
        <p:nvGraphicFramePr>
          <p:cNvPr id="7" name="Content Placeholder 6">
            <a:extLst>
              <a:ext uri="{FF2B5EF4-FFF2-40B4-BE49-F238E27FC236}">
                <a16:creationId xmlns:a16="http://schemas.microsoft.com/office/drawing/2014/main" id="{EB53A5C3-4E49-46F1-BFB9-5BB65A9F59CF}"/>
              </a:ext>
            </a:extLst>
          </p:cNvPr>
          <p:cNvGraphicFramePr>
            <a:graphicFrameLocks/>
          </p:cNvGraphicFramePr>
          <p:nvPr>
            <p:extLst>
              <p:ext uri="{D42A27DB-BD31-4B8C-83A1-F6EECF244321}">
                <p14:modId xmlns:p14="http://schemas.microsoft.com/office/powerpoint/2010/main" val="1656350419"/>
              </p:ext>
            </p:extLst>
          </p:nvPr>
        </p:nvGraphicFramePr>
        <p:xfrm>
          <a:off x="19252" y="2568697"/>
          <a:ext cx="5900284" cy="30524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7189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Investigation</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582830"/>
          </a:xfrm>
        </p:spPr>
        <p:txBody>
          <a:bodyPr numCol="2">
            <a:norm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Besides the survey, I have done some Internet research to answer a few more questions.</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What method of approach should my product take</a:t>
            </a:r>
            <a:r>
              <a:rPr lang="en-GB" sz="1200" b="1" i="1" dirty="0">
                <a:latin typeface="Arial" panose="020B0604020202020204" pitchFamily="34" charset="0"/>
                <a:cs typeface="Arial" panose="020B0604020202020204" pitchFamily="34" charset="0"/>
              </a:rPr>
              <a: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divided the possible methods of approaching my demographic into three.</a:t>
            </a:r>
          </a:p>
          <a:p>
            <a:pPr>
              <a:spcBef>
                <a:spcPts val="0"/>
              </a:spcBef>
              <a:spcAft>
                <a:spcPts val="0"/>
              </a:spcAft>
            </a:pPr>
            <a:r>
              <a:rPr lang="en-GB" sz="1200" dirty="0">
                <a:latin typeface="Arial" panose="020B0604020202020204" pitchFamily="34" charset="0"/>
                <a:cs typeface="Arial" panose="020B0604020202020204" pitchFamily="34" charset="0"/>
              </a:rPr>
              <a:t>Self </a:t>
            </a:r>
            <a:r>
              <a:rPr lang="en-GB" sz="1200" dirty="0">
                <a:latin typeface="Arial" panose="020B0604020202020204" pitchFamily="34" charset="0"/>
                <a:cs typeface="Arial" panose="020B0604020202020204" pitchFamily="34" charset="0"/>
                <a:sym typeface="Wingdings" panose="05000000000000000000" pitchFamily="2" charset="2"/>
              </a:rPr>
              <a:t> Mass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Product  Mass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Products   Individual</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What I mean by each term is that the first one is an individual that chose to buy a product, such as a climate emergency t-shirt, to increase awareness. The second term refers to a single product that many people can see and interact with. The last term means the same product, like cheap pens with printed text or power banks, is produced in large quantity and is given out to each individual.</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Since the three methods differ greatly in terms of manufacture, function, and the secondary client, it is key to determine which methods are possible and which methods are not.</a:t>
            </a:r>
          </a:p>
          <a:p>
            <a:pPr marL="384048" lvl="1" indent="0">
              <a:spcBef>
                <a:spcPts val="0"/>
              </a:spcBef>
              <a:spcAft>
                <a:spcPts val="0"/>
              </a:spcAft>
              <a:buNone/>
            </a:pPr>
            <a:endParaRPr lang="en-GB" sz="920" dirty="0">
              <a:latin typeface="Arial" panose="020B0604020202020204" pitchFamily="34" charset="0"/>
              <a:cs typeface="Arial" panose="020B0604020202020204" pitchFamily="34" charset="0"/>
              <a:sym typeface="Wingdings" panose="05000000000000000000" pitchFamily="2" charset="2"/>
            </a:endParaRPr>
          </a:p>
          <a:p>
            <a:pPr marL="3243968" lvl="8"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first option is deleted due to the following reasons. This method cannot represent the product’s function fully. This method has a prerequisite of having the “self” to use the product. This limits the product’s usability. Similarly, coming up with the product designs would be restricted as it has to be light enough to be portable: compared with plastic or textiles, wood is a relatively heavy material. Furthermore, it would be challenging to implement an interactive feature with these restrictions.</a:t>
            </a:r>
          </a:p>
          <a:p>
            <a:pPr marL="3243968" lvl="8"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third option is also not a viable method. Usually this method involves mass manufacture of hundreds of the same product. Not only that it is difficult to achieve within the limitation the workshop, secondary clients, who would be buying the products, would not buy an expensive product. My price range would be highly narrowed down to about £0.06 (wooden pencils) to £10.3 (power banks) per product. This price range is based on businesses, my client would be NGO(run on donation funds)’s or schools. Unlike businesses, they do not make profit from brand awareness. Therefore, a more realistic range would be from £0.06 to £3.09 (15 AED water bottle). With this range, it would be better to give up on this option.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Hence, the only option left is the “product to mass” method.</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How should I design my product?</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The product would be used multiple times, targeting multiple end users.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Therefore, the product should be able to last as long as possible</a:t>
            </a:r>
            <a:r>
              <a:rPr lang="en-GB" sz="1200" dirty="0">
                <a:latin typeface="Arial" panose="020B0604020202020204" pitchFamily="34" charset="0"/>
                <a:cs typeface="Arial" panose="020B0604020202020204" pitchFamily="34" charset="0"/>
                <a:sym typeface="Wingdings" panose="05000000000000000000" pitchFamily="2" charset="2"/>
              </a:rPr>
              <a:t>. Also, because the product encounters many different people, the product should consider cultural and ethical factors. I should also consider that the country I am in is the UAE, which is a religious country. </a:t>
            </a:r>
            <a:r>
              <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rPr>
              <a:t>I should be careful not to be offensive when designing the product. </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Some past examples of failing to meet the needs of the user were: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Bath mats, doormats and toilet covers featuring the Islamic scripture</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Nike Air Max logo unintentionally resembling the “Allah”, the Islamic god</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Alternatively, the product could be designed in order to resemble representative images of the climate emergency.</a:t>
            </a:r>
          </a:p>
        </p:txBody>
      </p:sp>
      <p:sp>
        <p:nvSpPr>
          <p:cNvPr id="7" name="Rectangle: Rounded Corners 6">
            <a:extLst>
              <a:ext uri="{FF2B5EF4-FFF2-40B4-BE49-F238E27FC236}">
                <a16:creationId xmlns:a16="http://schemas.microsoft.com/office/drawing/2014/main" id="{DA3CBFB4-E526-4C38-AA2A-06DE268881C3}"/>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Further investigation about the market will be done.</a:t>
            </a:r>
            <a:endParaRPr lang="en-GB" sz="1200" dirty="0"/>
          </a:p>
        </p:txBody>
      </p:sp>
      <p:pic>
        <p:nvPicPr>
          <p:cNvPr id="4" name="Picture 3">
            <a:extLst>
              <a:ext uri="{FF2B5EF4-FFF2-40B4-BE49-F238E27FC236}">
                <a16:creationId xmlns:a16="http://schemas.microsoft.com/office/drawing/2014/main" id="{5247C1EA-344D-4BF8-83A9-A2653C0BC97E}"/>
              </a:ext>
            </a:extLst>
          </p:cNvPr>
          <p:cNvPicPr>
            <a:picLocks noChangeAspect="1"/>
          </p:cNvPicPr>
          <p:nvPr/>
        </p:nvPicPr>
        <p:blipFill rotWithShape="1">
          <a:blip r:embed="rId3"/>
          <a:srcRect l="9016" r="9839"/>
          <a:stretch/>
        </p:blipFill>
        <p:spPr>
          <a:xfrm>
            <a:off x="9012385" y="5260212"/>
            <a:ext cx="2761296" cy="1902102"/>
          </a:xfrm>
          <a:prstGeom prst="rect">
            <a:avLst/>
          </a:prstGeom>
        </p:spPr>
      </p:pic>
      <p:pic>
        <p:nvPicPr>
          <p:cNvPr id="5" name="Picture 4">
            <a:extLst>
              <a:ext uri="{FF2B5EF4-FFF2-40B4-BE49-F238E27FC236}">
                <a16:creationId xmlns:a16="http://schemas.microsoft.com/office/drawing/2014/main" id="{323BE150-F757-4370-8BC6-509457FE8669}"/>
              </a:ext>
            </a:extLst>
          </p:cNvPr>
          <p:cNvPicPr>
            <a:picLocks noChangeAspect="1"/>
          </p:cNvPicPr>
          <p:nvPr/>
        </p:nvPicPr>
        <p:blipFill rotWithShape="1">
          <a:blip r:embed="rId4"/>
          <a:srcRect l="301" r="66090" b="74243"/>
          <a:stretch/>
        </p:blipFill>
        <p:spPr>
          <a:xfrm>
            <a:off x="6035040" y="5356462"/>
            <a:ext cx="2972451" cy="1708481"/>
          </a:xfrm>
          <a:prstGeom prst="rect">
            <a:avLst/>
          </a:prstGeom>
        </p:spPr>
      </p:pic>
      <p:pic>
        <p:nvPicPr>
          <p:cNvPr id="6" name="Picture 5">
            <a:extLst>
              <a:ext uri="{FF2B5EF4-FFF2-40B4-BE49-F238E27FC236}">
                <a16:creationId xmlns:a16="http://schemas.microsoft.com/office/drawing/2014/main" id="{1ECB5058-D997-4E28-BB35-17F371AEE725}"/>
              </a:ext>
            </a:extLst>
          </p:cNvPr>
          <p:cNvPicPr>
            <a:picLocks noChangeAspect="1"/>
          </p:cNvPicPr>
          <p:nvPr/>
        </p:nvPicPr>
        <p:blipFill>
          <a:blip r:embed="rId5"/>
          <a:stretch>
            <a:fillRect/>
          </a:stretch>
        </p:blipFill>
        <p:spPr>
          <a:xfrm>
            <a:off x="129997" y="5497356"/>
            <a:ext cx="1828801" cy="1828801"/>
          </a:xfrm>
          <a:prstGeom prst="rect">
            <a:avLst/>
          </a:prstGeom>
        </p:spPr>
      </p:pic>
      <p:pic>
        <p:nvPicPr>
          <p:cNvPr id="10" name="Picture 2" descr="Climate Emergency Climate Strike - Climate Strike - Phone Case ...">
            <a:extLst>
              <a:ext uri="{FF2B5EF4-FFF2-40B4-BE49-F238E27FC236}">
                <a16:creationId xmlns:a16="http://schemas.microsoft.com/office/drawing/2014/main" id="{00F01E73-4111-414C-992C-57F9C76C14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1327" y="6428485"/>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0272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80712A6B313047A2548A8F29C9ED6F" ma:contentTypeVersion="7" ma:contentTypeDescription="Create a new document." ma:contentTypeScope="" ma:versionID="a8568456af157fa9a21c4b2ddb8b8544">
  <xsd:schema xmlns:xsd="http://www.w3.org/2001/XMLSchema" xmlns:xs="http://www.w3.org/2001/XMLSchema" xmlns:p="http://schemas.microsoft.com/office/2006/metadata/properties" xmlns:ns2="6a3f82a6-9800-462c-ad3e-78b5182d5333" targetNamespace="http://schemas.microsoft.com/office/2006/metadata/properties" ma:root="true" ma:fieldsID="ffc5814288f359e26a2d967e07de5f46" ns2:_="">
    <xsd:import namespace="6a3f82a6-9800-462c-ad3e-78b5182d53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3f82a6-9800-462c-ad3e-78b5182d53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20A261-D47D-4E5B-846E-48958100578C}">
  <ds:schemaRefs>
    <ds:schemaRef ds:uri="http://schemas.microsoft.com/sharepoint/v3/contenttype/forms"/>
  </ds:schemaRefs>
</ds:datastoreItem>
</file>

<file path=customXml/itemProps2.xml><?xml version="1.0" encoding="utf-8"?>
<ds:datastoreItem xmlns:ds="http://schemas.openxmlformats.org/officeDocument/2006/customXml" ds:itemID="{D67441C4-1E05-4BBB-A041-7649E6E27B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3f82a6-9800-462c-ad3e-78b5182d53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CD9097-9D98-4CA2-B99D-F08EDB4F0D9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35864</TotalTime>
  <Words>22516</Words>
  <Application>Microsoft Office PowerPoint</Application>
  <PresentationFormat>A3 Paper (297x420 mm)</PresentationFormat>
  <Paragraphs>2223</Paragraphs>
  <Slides>56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Trebuchet MS</vt:lpstr>
      <vt:lpstr>Wingdings 2</vt:lpstr>
      <vt:lpstr>View</vt:lpstr>
      <vt:lpstr>Contextual Challenge 2020-2021</vt:lpstr>
      <vt:lpstr>Choosing the Contextual Challenge</vt:lpstr>
      <vt:lpstr>Choosing the Contextual Challenge</vt:lpstr>
      <vt:lpstr>Choosing the Contextual Challenge</vt:lpstr>
      <vt:lpstr>Introduction</vt:lpstr>
      <vt:lpstr>Introduction</vt:lpstr>
      <vt:lpstr>Investigation</vt:lpstr>
      <vt:lpstr>Investigation</vt:lpstr>
      <vt:lpstr>Investigation</vt:lpstr>
      <vt:lpstr>The User</vt:lpstr>
      <vt:lpstr>Product Investigation</vt:lpstr>
      <vt:lpstr>Product Investigation</vt:lpstr>
      <vt:lpstr>Factors to consider</vt:lpstr>
      <vt:lpstr>Factors to consider</vt:lpstr>
      <vt:lpstr>Shipping</vt:lpstr>
      <vt:lpstr>Material Research</vt:lpstr>
      <vt:lpstr>Design Brief &amp; Specification</vt:lpstr>
      <vt:lpstr>PowerPoint Presentation</vt:lpstr>
      <vt:lpstr>Idea development</vt:lpstr>
      <vt:lpstr>Design 1</vt:lpstr>
      <vt:lpstr>Design 2</vt:lpstr>
      <vt:lpstr>Design 3</vt:lpstr>
      <vt:lpstr>Design 1 Assessment</vt:lpstr>
      <vt:lpstr>Design 2 Assessment</vt:lpstr>
      <vt:lpstr>Design 3 Assessment</vt:lpstr>
      <vt:lpstr>Evaluation</vt:lpstr>
      <vt:lpstr>Modification</vt:lpstr>
      <vt:lpstr>Modification</vt:lpstr>
      <vt:lpstr>Modification</vt:lpstr>
      <vt:lpstr>System Flow</vt:lpstr>
      <vt:lpstr>Electronics</vt:lpstr>
      <vt:lpstr>PowerPoint Presentation</vt:lpstr>
      <vt:lpstr>PowerPoint Presentation</vt:lpstr>
      <vt:lpstr>Prototyping</vt:lpstr>
      <vt:lpstr>Prototyping</vt:lpstr>
      <vt:lpstr>Prototyping</vt:lpstr>
      <vt:lpstr>Prototyping</vt:lpstr>
      <vt:lpstr>Adjustments</vt:lpstr>
      <vt:lpstr>PowerPoint Presentation</vt:lpstr>
      <vt:lpstr>PowerPoint Presentation</vt:lpstr>
      <vt:lpstr>PowerPoint Presentation</vt:lpstr>
      <vt:lpstr>Bibliography</vt:lpstr>
      <vt:lpstr>Bibliography</vt:lpstr>
      <vt:lpstr>PowerPoint Presentation</vt:lpstr>
      <vt:lpstr>PowerPoint Presentation</vt:lpstr>
      <vt:lpstr>PowerPoint Presentation</vt:lpstr>
      <vt:lpstr>Developing</vt:lpstr>
      <vt:lpstr>Modification</vt:lpstr>
      <vt:lpstr>PowerPoint Presentation</vt:lpstr>
      <vt:lpstr>Design 3 Assessment</vt:lpstr>
      <vt:lpstr>PowerPoint Presentation</vt:lpstr>
      <vt:lpstr>Design 2 Assessment</vt:lpstr>
      <vt:lpstr>Design 3</vt:lpstr>
      <vt:lpstr>Design Brief &amp; Specification</vt:lpstr>
      <vt:lpstr>Design 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Challenge 2020-2021</dc:title>
  <dc:creator>Kahngjoon Koh</dc:creator>
  <cp:lastModifiedBy>Kahngjoon Koh</cp:lastModifiedBy>
  <cp:revision>2496</cp:revision>
  <dcterms:created xsi:type="dcterms:W3CDTF">2020-06-07T16:33:28Z</dcterms:created>
  <dcterms:modified xsi:type="dcterms:W3CDTF">2020-12-05T19:57:13Z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0x0101003280712A6B313047A2548A8F29C9ED6F</vt:lpwstr>
  </property>
</Properties>
</file>